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570" r:id="rId2"/>
    <p:sldId id="575" r:id="rId3"/>
    <p:sldId id="280" r:id="rId4"/>
    <p:sldId id="266" r:id="rId5"/>
    <p:sldId id="582" r:id="rId6"/>
    <p:sldId id="262" r:id="rId7"/>
    <p:sldId id="588" r:id="rId8"/>
    <p:sldId id="574" r:id="rId9"/>
    <p:sldId id="573" r:id="rId10"/>
    <p:sldId id="577" r:id="rId11"/>
    <p:sldId id="578" r:id="rId12"/>
    <p:sldId id="580" r:id="rId13"/>
    <p:sldId id="585" r:id="rId14"/>
    <p:sldId id="586" r:id="rId15"/>
    <p:sldId id="581" r:id="rId16"/>
    <p:sldId id="259" r:id="rId17"/>
    <p:sldId id="589" r:id="rId18"/>
    <p:sldId id="583" r:id="rId19"/>
    <p:sldId id="584" r:id="rId20"/>
    <p:sldId id="587" r:id="rId21"/>
    <p:sldId id="339" r:id="rId22"/>
    <p:sldId id="331" r:id="rId23"/>
    <p:sldId id="308" r:id="rId24"/>
    <p:sldId id="353" r:id="rId25"/>
    <p:sldId id="302" r:id="rId26"/>
    <p:sldId id="32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7"/>
  </p:normalViewPr>
  <p:slideViewPr>
    <p:cSldViewPr snapToGrid="0">
      <p:cViewPr varScale="1">
        <p:scale>
          <a:sx n="101" d="100"/>
          <a:sy n="101" d="100"/>
        </p:scale>
        <p:origin x="10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B715EE-3B9F-8542-B986-F2D1F08BED5E}" type="datetimeFigureOut">
              <a:rPr lang="en-US" smtClean="0"/>
              <a:t>6/9/25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74410-8C2D-D74F-BE04-1328C526DBDC}" type="slidenum">
              <a:rPr lang="en-US" smtClean="0"/>
              <a:t>‹#›</a:t>
            </a:fld>
            <a:endParaRPr lang="en-US"/>
          </a:p>
        </p:txBody>
      </p:sp>
    </p:spTree>
    <p:extLst>
      <p:ext uri="{BB962C8B-B14F-4D97-AF65-F5344CB8AC3E}">
        <p14:creationId xmlns:p14="http://schemas.microsoft.com/office/powerpoint/2010/main" val="1879120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p>
            <a:r>
              <a:rPr dirty="0"/>
              <a:t>A bug in the software controlling the THERAC-25 radiation treatment machine resulted in the death of at least 6 patients, and administered countless additional overdoses. Investigations after-the-fact found that the manufacturer had extremely poor software development and quality assurance processes, without independent code review, without testing, and without safety checks. The machine operators were assured that overdoses were impossible - software was reused from older machines which had hardware interlocks to prevent these software defects from being catastrophic. Note that one result of this incident is stronger standards for safety-critical (in particular: medical) software, which now require rigorous quality assurance practices. The manufacturer of the machine, however, could have easily prevented further damage had they immediately detected and resolved the bug after the first reported incident in 1985.</a:t>
            </a: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b="1" dirty="0"/>
              <a:t>Discussion Questions:</a:t>
            </a:r>
            <a:endParaRPr lang="en-US" dirty="0"/>
          </a:p>
          <a:p>
            <a:r>
              <a:rPr lang="en-US" dirty="0"/>
              <a:t>1. Who should be responsible for the errors in a medical device?</a:t>
            </a:r>
          </a:p>
          <a:p>
            <a:r>
              <a:rPr lang="en-US" dirty="0"/>
              <a:t>2. What moral responsibility do creators of software have for the adverse consequences that flow from flaws in that software?</a:t>
            </a:r>
          </a:p>
          <a:p>
            <a:endParaRPr dirty="0"/>
          </a:p>
        </p:txBody>
      </p:sp>
    </p:spTree>
    <p:extLst>
      <p:ext uri="{BB962C8B-B14F-4D97-AF65-F5344CB8AC3E}">
        <p14:creationId xmlns:p14="http://schemas.microsoft.com/office/powerpoint/2010/main" val="168042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&lt;summarize/read slide&gt;</a:t>
            </a:r>
          </a:p>
        </p:txBody>
      </p:sp>
    </p:spTree>
    <p:extLst>
      <p:ext uri="{BB962C8B-B14F-4D97-AF65-F5344CB8AC3E}">
        <p14:creationId xmlns:p14="http://schemas.microsoft.com/office/powerpoint/2010/main" val="910371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381000" y="685800"/>
            <a:ext cx="6096000" cy="3429000"/>
          </a:xfrm>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r>
              <a:rPr lang="en-US" dirty="0"/>
              <a:t>S</a:t>
            </a:r>
            <a:r>
              <a:rPr dirty="0"/>
              <a:t>tudies have investigated whether simply exposing engineers to this code of ethics improves ethical decision making in software development </a:t>
            </a:r>
            <a:endParaRPr lang="en-US" dirty="0"/>
          </a:p>
          <a:p>
            <a:r>
              <a:rPr lang="en-US" dirty="0"/>
              <a:t>(Click) </a:t>
            </a:r>
          </a:p>
          <a:p>
            <a:r>
              <a:rPr dirty="0"/>
              <a:t>(click), </a:t>
            </a:r>
            <a:endParaRPr lang="en-US" dirty="0"/>
          </a:p>
          <a:p>
            <a:r>
              <a:rPr dirty="0"/>
              <a:t>concluding that this code alone does not improve ethical decision making. </a:t>
            </a:r>
            <a:endParaRPr lang="en-US" dirty="0"/>
          </a:p>
        </p:txBody>
      </p:sp>
    </p:spTree>
    <p:extLst>
      <p:ext uri="{BB962C8B-B14F-4D97-AF65-F5344CB8AC3E}">
        <p14:creationId xmlns:p14="http://schemas.microsoft.com/office/powerpoint/2010/main" val="314437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2261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xfrm>
            <a:off x="381000" y="685800"/>
            <a:ext cx="6096000" cy="3429000"/>
          </a:xfrm>
          <a:prstGeom prst="rect">
            <a:avLst/>
          </a:prstGeom>
        </p:spPr>
        <p:txBody>
          <a:bodyPr/>
          <a:lstStyle/>
          <a:p>
            <a:endParaRPr/>
          </a:p>
        </p:txBody>
      </p:sp>
      <p:sp>
        <p:nvSpPr>
          <p:cNvPr id="123" name="Shape 123"/>
          <p:cNvSpPr>
            <a:spLocks noGrp="1"/>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r>
              <a:t>It’s hard to talk about engineering equitable software and not bring up the Volkswagen emissions testing defeat device. If you’re not familiar with this scandal: cars are held to a particular emissions standard. Particularly in diesel cars, reducing emissions often tracks with reducing performance. Again, the question of “how much emissions are too much, if any” is out of scope for this discussion, and instead, we’re focusing on the regulations that existed at the time of this scandal. Cars are tested for this emissions standard in off-road simulators, where they can be easily hooked up to equipment that directly measures their emissions. Volkswagen’s engine control unit had customized software to detect when the car was under an emissions test and tune the engine to reduce performance and emissions, resulting in emissions tests that significantly under-represented the actual emissions of the vehicle. (Click) This software mislead regulators and consumers, and ultimately Volkswagen agreed to spend $14.7 billion in a settlement, and was subject to significant public relations damage.</a:t>
            </a:r>
          </a:p>
        </p:txBody>
      </p:sp>
    </p:spTree>
    <p:extLst>
      <p:ext uri="{BB962C8B-B14F-4D97-AF65-F5344CB8AC3E}">
        <p14:creationId xmlns:p14="http://schemas.microsoft.com/office/powerpoint/2010/main" val="3273989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xfrm>
            <a:off x="381000" y="685800"/>
            <a:ext cx="6096000" cy="3429000"/>
          </a:xfrm>
          <a:prstGeom prst="rect">
            <a:avLst/>
          </a:prstGeom>
        </p:spPr>
        <p:txBody>
          <a:bodyPr/>
          <a:lstStyle/>
          <a:p>
            <a:endParaRPr/>
          </a:p>
        </p:txBody>
      </p:sp>
      <p:sp>
        <p:nvSpPr>
          <p:cNvPr id="85" name="Shape 85"/>
          <p:cNvSpPr>
            <a:spLocks noGrp="1"/>
          </p:cNvSpPr>
          <p:nvPr>
            <p:ph type="body" sz="quarter" idx="1"/>
          </p:nvPr>
        </p:nvSpPr>
        <p:spPr>
          <a:prstGeom prst="rect">
            <a:avLst/>
          </a:prstGeom>
        </p:spPr>
        <p:txBody>
          <a:bodyPr/>
          <a:lstStyle/>
          <a:p>
            <a:pPr>
              <a:lnSpc>
                <a:spcPct val="117999"/>
              </a:lnSpc>
              <a:defRPr sz="2200">
                <a:latin typeface="Helvetica Neue"/>
                <a:ea typeface="Helvetica Neue"/>
                <a:cs typeface="Helvetica Neue"/>
                <a:sym typeface="Helvetica Neue"/>
              </a:defRPr>
            </a:pPr>
            <a:r>
              <a:rPr lang="en-US" dirty="0"/>
              <a:t>Some </a:t>
            </a:r>
            <a:r>
              <a:rPr dirty="0"/>
              <a:t>states use software to assess a criminal defendant’s likelihood of recidivism - a term used to describe criminals who are likely to re-offend. This prediction is used in pre-trial bail hearings, and also in sentencing, where the goal is to assign longer sentences to those most likely to commit another crime. It is likely not unreasonable to be concerned that some judges might be biased against certain defendants, and assign harsher sentences based on those biases. If computers can accurately predict which defendants are likely to commit new crimes, we could potentially reduce bias in our criminal justice system. </a:t>
            </a:r>
          </a:p>
          <a:p>
            <a:pPr>
              <a:lnSpc>
                <a:spcPct val="117999"/>
              </a:lnSpc>
              <a:defRPr sz="2200">
                <a:latin typeface="Helvetica Neue"/>
                <a:ea typeface="Helvetica Neue"/>
                <a:cs typeface="Helvetica Neue"/>
                <a:sym typeface="Helvetica Neue"/>
              </a:defRPr>
            </a:pPr>
            <a:endParaRPr dirty="0"/>
          </a:p>
          <a:p>
            <a:pPr>
              <a:lnSpc>
                <a:spcPct val="117999"/>
              </a:lnSpc>
              <a:defRPr sz="2200">
                <a:latin typeface="Helvetica Neue"/>
                <a:ea typeface="Helvetica Neue"/>
                <a:cs typeface="Helvetica Neue"/>
                <a:sym typeface="Helvetica Neue"/>
              </a:defRPr>
            </a:pPr>
            <a:r>
              <a:rPr dirty="0"/>
              <a:t>Here are the results of an evaluation of one model, the COMPAS Sentencing Tool in Broward County, Florida.</a:t>
            </a:r>
          </a:p>
          <a:p>
            <a:pPr>
              <a:lnSpc>
                <a:spcPct val="117999"/>
              </a:lnSpc>
              <a:defRPr sz="2200">
                <a:latin typeface="Helvetica Neue"/>
                <a:ea typeface="Helvetica Neue"/>
                <a:cs typeface="Helvetica Neue"/>
                <a:sym typeface="Helvetica Neue"/>
              </a:defRPr>
            </a:pPr>
            <a:endParaRPr dirty="0"/>
          </a:p>
          <a:p>
            <a:pPr>
              <a:lnSpc>
                <a:spcPct val="117999"/>
              </a:lnSpc>
              <a:defRPr sz="2200">
                <a:latin typeface="Helvetica Neue"/>
                <a:ea typeface="Helvetica Neue"/>
                <a:cs typeface="Helvetica Neue"/>
                <a:sym typeface="Helvetica Neue"/>
              </a:defRPr>
            </a:pPr>
            <a:r>
              <a:rPr dirty="0"/>
              <a:t>The percentage of false positives and false negatives was roughly 30% in both ways (not great, in any case!)</a:t>
            </a:r>
          </a:p>
          <a:p>
            <a:pPr>
              <a:lnSpc>
                <a:spcPct val="117999"/>
              </a:lnSpc>
              <a:defRPr sz="2200">
                <a:latin typeface="Helvetica Neue"/>
                <a:ea typeface="Helvetica Neue"/>
                <a:cs typeface="Helvetica Neue"/>
                <a:sym typeface="Helvetica Neue"/>
              </a:defRPr>
            </a:pPr>
            <a:endParaRPr dirty="0"/>
          </a:p>
          <a:p>
            <a:pPr>
              <a:lnSpc>
                <a:spcPct val="117999"/>
              </a:lnSpc>
              <a:defRPr sz="2200">
                <a:latin typeface="Helvetica Neue"/>
                <a:ea typeface="Helvetica Neue"/>
                <a:cs typeface="Helvetica Neue"/>
                <a:sym typeface="Helvetica Neue"/>
              </a:defRPr>
            </a:pPr>
            <a:r>
              <a:rPr dirty="0"/>
              <a:t>But if you break down this data by race, you see that black defendants are far more likely to be falsely labeled as high risk than are white defendants.  (And vice versa: white defendants are far more likely to be falsely labeled as low risk)</a:t>
            </a:r>
          </a:p>
          <a:p>
            <a:pPr>
              <a:lnSpc>
                <a:spcPct val="117999"/>
              </a:lnSpc>
              <a:defRPr sz="2200">
                <a:latin typeface="Helvetica Neue"/>
                <a:ea typeface="Helvetica Neue"/>
                <a:cs typeface="Helvetica Neue"/>
                <a:sym typeface="Helvetica Neue"/>
              </a:defRPr>
            </a:pPr>
            <a:endParaRPr dirty="0"/>
          </a:p>
          <a:p>
            <a:pPr>
              <a:lnSpc>
                <a:spcPct val="117999"/>
              </a:lnSpc>
              <a:defRPr sz="2200">
                <a:latin typeface="Helvetica Neue"/>
                <a:ea typeface="Helvetica Neue"/>
                <a:cs typeface="Helvetica Neue"/>
                <a:sym typeface="Helvetica Neue"/>
              </a:defRPr>
            </a:pPr>
            <a:r>
              <a:rPr dirty="0"/>
              <a:t>When building such tools, it’s vital to evaluate them on multiple dimensions to ensure that we are not simply re-enforcing existing biases.</a:t>
            </a:r>
          </a:p>
        </p:txBody>
      </p:sp>
    </p:spTree>
    <p:extLst>
      <p:ext uri="{BB962C8B-B14F-4D97-AF65-F5344CB8AC3E}">
        <p14:creationId xmlns:p14="http://schemas.microsoft.com/office/powerpoint/2010/main" val="282820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decision to use an algorithm — even for good reasons! — is not morally neutral.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D3A4A-E696-AE4C-9154-E1465059A5C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68351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noRot="1" noChangeAspect="1"/>
          </p:cNvSpPr>
          <p:nvPr>
            <p:ph type="sldImg"/>
          </p:nvPr>
        </p:nvSpPr>
        <p:spPr>
          <a:xfrm>
            <a:off x="381000" y="685800"/>
            <a:ext cx="6096000" cy="3429000"/>
          </a:xfrm>
          <a:prstGeom prst="rect">
            <a:avLst/>
          </a:prstGeom>
        </p:spPr>
        <p:txBody>
          <a:bodyPr/>
          <a:lstStyle/>
          <a:p>
            <a:endParaRPr/>
          </a:p>
        </p:txBody>
      </p:sp>
      <p:sp>
        <p:nvSpPr>
          <p:cNvPr id="63" name="Shape 63"/>
          <p:cNvSpPr>
            <a:spLocks noGrp="1"/>
          </p:cNvSpPr>
          <p:nvPr>
            <p:ph type="body" sz="quarter" idx="1"/>
          </p:nvPr>
        </p:nvSpPr>
        <p:spPr>
          <a:prstGeom prst="rect">
            <a:avLst/>
          </a:prstGeom>
        </p:spPr>
        <p:txBody>
          <a:bodyPr/>
          <a:lstStyle>
            <a:lvl1pPr>
              <a:lnSpc>
                <a:spcPct val="117999"/>
              </a:lnSpc>
              <a:defRPr sz="2200">
                <a:latin typeface="Helvetica Neue"/>
                <a:ea typeface="Helvetica Neue"/>
                <a:cs typeface="Helvetica Neue"/>
                <a:sym typeface="Helvetica Neue"/>
              </a:defRPr>
            </a:lvl1pPr>
          </a:lstStyle>
          <a:p>
            <a:r>
              <a:rPr dirty="0"/>
              <a:t>Being an exceptional engineer means not only </a:t>
            </a:r>
            <a:r>
              <a:rPr lang="en-US" dirty="0"/>
              <a:t>that you </a:t>
            </a:r>
            <a:r>
              <a:rPr dirty="0"/>
              <a:t>know HOW to build some </a:t>
            </a:r>
            <a:r>
              <a:rPr lang="en-US" dirty="0"/>
              <a:t>great</a:t>
            </a:r>
            <a:r>
              <a:rPr dirty="0"/>
              <a:t> features, but that you have the judgement to be able to identify and reject features or products that drive adverse outcomes. </a:t>
            </a:r>
          </a:p>
        </p:txBody>
      </p:sp>
    </p:spTree>
    <p:extLst>
      <p:ext uri="{BB962C8B-B14F-4D97-AF65-F5344CB8AC3E}">
        <p14:creationId xmlns:p14="http://schemas.microsoft.com/office/powerpoint/2010/main" val="1474927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POSIWID is described as a “heuristic,” it’s intentionally provocative.</a:t>
            </a:r>
          </a:p>
          <a:p>
            <a:endParaRPr lang="en-US" dirty="0"/>
          </a:p>
          <a:p>
            <a:r>
              <a:rPr lang="en-US" dirty="0"/>
              <a:t>Obviously it’s not precisely true — the purpose of the US medical system isn’t to prevent exactly 2/3 of people with cancer from dying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D3A4A-E696-AE4C-9154-E1465059A5C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44845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points:</a:t>
            </a:r>
          </a:p>
          <a:p>
            <a:endParaRPr lang="en-US" dirty="0"/>
          </a:p>
          <a:p>
            <a:r>
              <a:rPr lang="en-US" dirty="0"/>
              <a:t> - Any time you set limits on what counts as valid discussion, you’re including and excluding some people (re: accessibility as a functional or non-functional requirement)</a:t>
            </a:r>
          </a:p>
          <a:p>
            <a:r>
              <a:rPr lang="en-US" dirty="0"/>
              <a:t> - Social networks having image tagging features and strongly encouraging them in the product — more accessible for users but sometimes things don’t get shared that otherwise would have!</a:t>
            </a:r>
          </a:p>
          <a:p>
            <a:r>
              <a:rPr lang="en-US" dirty="0"/>
              <a:t> - What are other places you’ve encountered this?</a:t>
            </a:r>
          </a:p>
          <a:p>
            <a:r>
              <a:rPr lang="en-US" dirty="0"/>
              <a:t> - What are ways in which your user stories could include and exclude classes of users, and what might those effects be?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D3A4A-E696-AE4C-9154-E1465059A5C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25088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anyone adding features that could be utilized by stalkers? Cyberbullies? What are features that could make </a:t>
            </a:r>
            <a:r>
              <a:rPr lang="en-US" dirty="0" err="1"/>
              <a:t>strategy.town’s</a:t>
            </a:r>
            <a:r>
              <a:rPr lang="en-US" dirty="0"/>
              <a:t> base application safer?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FD3A4A-E696-AE4C-9154-E1465059A5C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94403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4859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6/9/25</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sp>
        <p:nvSpPr>
          <p:cNvPr id="7" name="Title 1">
            <a:extLst>
              <a:ext uri="{FF2B5EF4-FFF2-40B4-BE49-F238E27FC236}">
                <a16:creationId xmlns:a16="http://schemas.microsoft.com/office/drawing/2014/main" id="{AFB655C3-1523-8944-C748-712310DF647E}"/>
              </a:ext>
            </a:extLst>
          </p:cNvPr>
          <p:cNvSpPr>
            <a:spLocks noGrp="1"/>
          </p:cNvSpPr>
          <p:nvPr>
            <p:ph type="ctrTitle"/>
          </p:nvPr>
        </p:nvSpPr>
        <p:spPr>
          <a:xfrm>
            <a:off x="539260" y="665163"/>
            <a:ext cx="10814539" cy="2275997"/>
          </a:xfrm>
        </p:spPr>
        <p:txBody>
          <a:bodyPr anchor="b">
            <a:normAutofit/>
          </a:bodyPr>
          <a:lstStyle>
            <a:lvl1pPr algn="l">
              <a:defRPr sz="3200"/>
            </a:lvl1pPr>
          </a:lstStyle>
          <a:p>
            <a:r>
              <a:rPr lang="en-US"/>
              <a:t>Click to edit Master title style</a:t>
            </a:r>
          </a:p>
        </p:txBody>
      </p:sp>
      <p:sp>
        <p:nvSpPr>
          <p:cNvPr id="9" name="Subtitle 2">
            <a:extLst>
              <a:ext uri="{FF2B5EF4-FFF2-40B4-BE49-F238E27FC236}">
                <a16:creationId xmlns:a16="http://schemas.microsoft.com/office/drawing/2014/main" id="{8549AA31-F254-1C77-9D81-6E096BEE4E1E}"/>
              </a:ext>
            </a:extLst>
          </p:cNvPr>
          <p:cNvSpPr>
            <a:spLocks noGrp="1"/>
          </p:cNvSpPr>
          <p:nvPr>
            <p:ph type="subTitle" idx="1"/>
          </p:nvPr>
        </p:nvSpPr>
        <p:spPr>
          <a:xfrm>
            <a:off x="539260" y="3237827"/>
            <a:ext cx="10128740" cy="2210859"/>
          </a:xfrm>
        </p:spPr>
        <p:txBody>
          <a:bodyPr>
            <a:normAutofit/>
          </a:bodyPr>
          <a:lstStyle>
            <a:lvl1pPr marL="0" indent="0" algn="l">
              <a:buNone/>
              <a:defRPr sz="20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F2349770-58C0-0659-C24A-7B0426FAF748}"/>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A81EC16-F2D4-3F9B-C86D-3BCAB0633A6F}"/>
              </a:ext>
            </a:extLst>
          </p:cNvPr>
          <p:cNvSpPr/>
          <p:nvPr userDrawn="1"/>
        </p:nvSpPr>
        <p:spPr>
          <a:xfrm>
            <a:off x="539260" y="5630735"/>
            <a:ext cx="6096000" cy="369332"/>
          </a:xfrm>
          <a:prstGeom prst="rect">
            <a:avLst/>
          </a:prstGeom>
        </p:spPr>
        <p:txBody>
          <a:bodyPr>
            <a:spAutoFit/>
          </a:bodyPr>
          <a:lstStyle/>
          <a:p>
            <a:r>
              <a:rPr lang="en-US">
                <a:solidFill>
                  <a:srgbClr val="5C5962"/>
                </a:solidFill>
              </a:rPr>
              <a:t>© 2025 Released under the </a:t>
            </a:r>
            <a:r>
              <a:rPr lang="en-US">
                <a:solidFill>
                  <a:srgbClr val="D41B2C"/>
                </a:solidFill>
                <a:hlinkClick r:id="rId2"/>
              </a:rPr>
              <a:t>CC BY-SA</a:t>
            </a:r>
            <a:r>
              <a:rPr lang="en-US">
                <a:solidFill>
                  <a:srgbClr val="5C5962"/>
                </a:solidFill>
              </a:rPr>
              <a:t> license</a:t>
            </a:r>
            <a:endParaRPr lang="en-US"/>
          </a:p>
        </p:txBody>
      </p:sp>
    </p:spTree>
    <p:extLst>
      <p:ext uri="{BB962C8B-B14F-4D97-AF65-F5344CB8AC3E}">
        <p14:creationId xmlns:p14="http://schemas.microsoft.com/office/powerpoint/2010/main" val="1952098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6/9/25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178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6/9/25</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sp>
        <p:nvSpPr>
          <p:cNvPr id="6" name="Title 1">
            <a:extLst>
              <a:ext uri="{FF2B5EF4-FFF2-40B4-BE49-F238E27FC236}">
                <a16:creationId xmlns:a16="http://schemas.microsoft.com/office/drawing/2014/main" id="{75A25075-8F0E-5D99-3424-EC26D4DBC802}"/>
              </a:ext>
            </a:extLst>
          </p:cNvPr>
          <p:cNvSpPr>
            <a:spLocks noGrp="1"/>
          </p:cNvSpPr>
          <p:nvPr>
            <p:ph type="title"/>
          </p:nvPr>
        </p:nvSpPr>
        <p:spPr>
          <a:xfrm>
            <a:off x="838200" y="18255"/>
            <a:ext cx="10515600" cy="1325563"/>
          </a:xfrm>
        </p:spPr>
        <p:txBody>
          <a:bodyPr anchor="b">
            <a:normAutofit/>
          </a:bodyPr>
          <a:lstStyle>
            <a:lvl1pPr>
              <a:defRPr sz="3600"/>
            </a:lvl1pPr>
          </a:lstStyle>
          <a:p>
            <a:r>
              <a:rPr lang="en-US"/>
              <a:t>Click to edit Master title style</a:t>
            </a:r>
          </a:p>
        </p:txBody>
      </p:sp>
      <p:cxnSp>
        <p:nvCxnSpPr>
          <p:cNvPr id="8" name="Straight Connector 7">
            <a:extLst>
              <a:ext uri="{FF2B5EF4-FFF2-40B4-BE49-F238E27FC236}">
                <a16:creationId xmlns:a16="http://schemas.microsoft.com/office/drawing/2014/main" id="{59CFFB23-4154-80C1-A1BD-D541121A9A79}"/>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25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6/9/25</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74960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6"/>
            <a:ext cx="10515600" cy="1325563"/>
          </a:xfrm>
        </p:spPr>
        <p:txBody>
          <a:bodyPr anchor="b">
            <a:normAutofit/>
          </a:bodyPr>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6/9/25</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30132262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6/9/25</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67052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x.com/XEng/status/184660525486488818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vsd.ccs.neu.edu/introduction/challenge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s://ethics.acm.org/code-of-ethics/software-engineering-cod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ethicsunwrapped.utexas.edu/case-study/therac-2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nytimes.com/interactive/2015/business/international/vw-diesel-emissions-scandal-explained.html"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propublica.org/article/how-we-analyzed-the-compas-recidivism-algorith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0FF9F1-C3EF-FCB6-6A21-E56604181D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254C377-1B0F-1384-BF89-A0A11922F102}"/>
              </a:ext>
            </a:extLst>
          </p:cNvPr>
          <p:cNvSpPr>
            <a:spLocks noGrp="1"/>
          </p:cNvSpPr>
          <p:nvPr>
            <p:ph type="ctrTitle"/>
          </p:nvPr>
        </p:nvSpPr>
        <p:spPr/>
        <p:txBody>
          <a:bodyPr/>
          <a:lstStyle/>
          <a:p>
            <a:r>
              <a:rPr lang="en-US" altLang="en-US" dirty="0">
                <a:sym typeface="Helvetica Neue" charset="0"/>
              </a:rPr>
              <a:t>CS 4530: Fundamentals of Software Engineering</a:t>
            </a:r>
            <a:br>
              <a:rPr lang="en-US" altLang="en-US" dirty="0">
                <a:sym typeface="Helvetica Neue" charset="0"/>
              </a:rPr>
            </a:br>
            <a:r>
              <a:rPr lang="en-US" altLang="en-US" dirty="0">
                <a:sym typeface="Helvetica Neue" charset="0"/>
              </a:rPr>
              <a:t>Module 6, Lesson 2</a:t>
            </a:r>
            <a:br>
              <a:rPr lang="en-US" altLang="en-US" dirty="0">
                <a:sym typeface="Helvetica Neue" charset="0"/>
              </a:rPr>
            </a:br>
            <a:r>
              <a:rPr lang="en-US" altLang="en-US" dirty="0">
                <a:sym typeface="Helvetica Neue" charset="0"/>
              </a:rPr>
              <a:t>Ethics, Trust &amp; Safety</a:t>
            </a:r>
            <a:endParaRPr lang="en-US" dirty="0"/>
          </a:p>
        </p:txBody>
      </p:sp>
      <p:sp>
        <p:nvSpPr>
          <p:cNvPr id="6" name="Subtitle 5">
            <a:extLst>
              <a:ext uri="{FF2B5EF4-FFF2-40B4-BE49-F238E27FC236}">
                <a16:creationId xmlns:a16="http://schemas.microsoft.com/office/drawing/2014/main" id="{AD9E3042-0B03-B094-AFA9-0EF3699CF37D}"/>
              </a:ext>
            </a:extLst>
          </p:cNvPr>
          <p:cNvSpPr>
            <a:spLocks noGrp="1"/>
          </p:cNvSpPr>
          <p:nvPr>
            <p:ph type="subTitle" idx="1"/>
          </p:nvPr>
        </p:nvSpPr>
        <p:spPr/>
        <p:txBody>
          <a:bodyPr/>
          <a:lstStyle/>
          <a:p>
            <a:r>
              <a:rPr lang="en-US"/>
              <a:t>Rob Simmons</a:t>
            </a:r>
          </a:p>
          <a:p>
            <a:r>
              <a:rPr lang="en-US"/>
              <a:t>Khoury College of Computer Sciences</a:t>
            </a:r>
          </a:p>
          <a:p>
            <a:endParaRPr lang="en-US"/>
          </a:p>
          <a:p>
            <a:endParaRPr lang="en-US"/>
          </a:p>
        </p:txBody>
      </p:sp>
    </p:spTree>
    <p:extLst>
      <p:ext uri="{BB962C8B-B14F-4D97-AF65-F5344CB8AC3E}">
        <p14:creationId xmlns:p14="http://schemas.microsoft.com/office/powerpoint/2010/main" val="4261378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1C49A-7347-4B23-3755-5337ABD129D8}"/>
              </a:ext>
            </a:extLst>
          </p:cNvPr>
          <p:cNvSpPr>
            <a:spLocks noGrp="1"/>
          </p:cNvSpPr>
          <p:nvPr>
            <p:ph type="title"/>
          </p:nvPr>
        </p:nvSpPr>
        <p:spPr/>
        <p:txBody>
          <a:bodyPr/>
          <a:lstStyle/>
          <a:p>
            <a:r>
              <a:rPr lang="en-US" dirty="0"/>
              <a:t>Stable Matching and the NRMP</a:t>
            </a:r>
          </a:p>
        </p:txBody>
      </p:sp>
      <p:sp>
        <p:nvSpPr>
          <p:cNvPr id="3" name="Content Placeholder 2">
            <a:extLst>
              <a:ext uri="{FF2B5EF4-FFF2-40B4-BE49-F238E27FC236}">
                <a16:creationId xmlns:a16="http://schemas.microsoft.com/office/drawing/2014/main" id="{1D94D94A-D93D-96D0-6683-4AF091FC258B}"/>
              </a:ext>
            </a:extLst>
          </p:cNvPr>
          <p:cNvSpPr>
            <a:spLocks noGrp="1"/>
          </p:cNvSpPr>
          <p:nvPr>
            <p:ph idx="1"/>
          </p:nvPr>
        </p:nvSpPr>
        <p:spPr/>
        <p:txBody>
          <a:bodyPr/>
          <a:lstStyle/>
          <a:p>
            <a:r>
              <a:rPr lang="en-US" dirty="0"/>
              <a:t>1952 National Resident Matching Program — big centralized assignment of residents to programs.</a:t>
            </a:r>
          </a:p>
          <a:p>
            <a:r>
              <a:rPr lang="en-US" i="1" dirty="0"/>
              <a:t>Stable Matching </a:t>
            </a:r>
            <a:r>
              <a:rPr lang="en-US" dirty="0"/>
              <a:t>is a property of weighted graphs: if Jimmy gets assigned to Mass General but would prefer Emory University, Emory prefers </a:t>
            </a:r>
            <a:r>
              <a:rPr lang="en-US" i="1" dirty="0"/>
              <a:t>everyone</a:t>
            </a:r>
            <a:r>
              <a:rPr lang="en-US" dirty="0"/>
              <a:t> assigned to them over Jimmy. (No defections.)</a:t>
            </a:r>
          </a:p>
          <a:p>
            <a:r>
              <a:rPr lang="en-US" dirty="0"/>
              <a:t>Algorithm naturally has “proposers” and “acceptors,” and generalizing how applications generally work, natural to make potential applicants the proposers.</a:t>
            </a:r>
          </a:p>
        </p:txBody>
      </p:sp>
      <p:sp>
        <p:nvSpPr>
          <p:cNvPr id="4" name="Slide Number Placeholder 3">
            <a:extLst>
              <a:ext uri="{FF2B5EF4-FFF2-40B4-BE49-F238E27FC236}">
                <a16:creationId xmlns:a16="http://schemas.microsoft.com/office/drawing/2014/main" id="{25C2DAC2-3854-148F-7F41-D3676EFA98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79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6B3F64-D9DA-A1B9-84E8-AAAA1CBB06FF}"/>
              </a:ext>
            </a:extLst>
          </p:cNvPr>
          <p:cNvPicPr>
            <a:picLocks noChangeAspect="1"/>
          </p:cNvPicPr>
          <p:nvPr/>
        </p:nvPicPr>
        <p:blipFill>
          <a:blip r:embed="rId2"/>
          <a:stretch>
            <a:fillRect/>
          </a:stretch>
        </p:blipFill>
        <p:spPr>
          <a:xfrm>
            <a:off x="4051644" y="3673475"/>
            <a:ext cx="7721600" cy="3048000"/>
          </a:xfrm>
          <a:prstGeom prst="rect">
            <a:avLst/>
          </a:prstGeom>
        </p:spPr>
      </p:pic>
      <p:sp>
        <p:nvSpPr>
          <p:cNvPr id="2" name="Title 1">
            <a:extLst>
              <a:ext uri="{FF2B5EF4-FFF2-40B4-BE49-F238E27FC236}">
                <a16:creationId xmlns:a16="http://schemas.microsoft.com/office/drawing/2014/main" id="{84112A93-F61E-3493-506C-B278DD59F8E8}"/>
              </a:ext>
            </a:extLst>
          </p:cNvPr>
          <p:cNvSpPr>
            <a:spLocks noGrp="1"/>
          </p:cNvSpPr>
          <p:nvPr>
            <p:ph type="title"/>
          </p:nvPr>
        </p:nvSpPr>
        <p:spPr/>
        <p:txBody>
          <a:bodyPr/>
          <a:lstStyle/>
          <a:p>
            <a:r>
              <a:rPr lang="en-US" dirty="0"/>
              <a:t>Stable Matching and the NRMP</a:t>
            </a:r>
          </a:p>
        </p:txBody>
      </p:sp>
      <p:sp>
        <p:nvSpPr>
          <p:cNvPr id="3" name="Content Placeholder 2">
            <a:extLst>
              <a:ext uri="{FF2B5EF4-FFF2-40B4-BE49-F238E27FC236}">
                <a16:creationId xmlns:a16="http://schemas.microsoft.com/office/drawing/2014/main" id="{0F8242CF-C1EE-AC6A-5D59-506A8FF9590D}"/>
              </a:ext>
            </a:extLst>
          </p:cNvPr>
          <p:cNvSpPr>
            <a:spLocks noGrp="1"/>
          </p:cNvSpPr>
          <p:nvPr>
            <p:ph idx="1"/>
          </p:nvPr>
        </p:nvSpPr>
        <p:spPr/>
        <p:txBody>
          <a:bodyPr/>
          <a:lstStyle/>
          <a:p>
            <a:pPr marL="0" indent="0">
              <a:buNone/>
            </a:pPr>
            <a:r>
              <a:rPr lang="en-US" dirty="0"/>
              <a:t>Two problems</a:t>
            </a:r>
          </a:p>
          <a:p>
            <a:r>
              <a:rPr lang="en-US" dirty="0"/>
              <a:t>Multiple stable matchings usually exist. That “natural, obvious” choice leads to the </a:t>
            </a:r>
            <a:r>
              <a:rPr lang="en-US" i="1" dirty="0"/>
              <a:t>best</a:t>
            </a:r>
            <a:r>
              <a:rPr lang="en-US" dirty="0"/>
              <a:t> outcomes for hospitals, and the </a:t>
            </a:r>
            <a:r>
              <a:rPr lang="en-US" i="1" dirty="0"/>
              <a:t>worst</a:t>
            </a:r>
            <a:r>
              <a:rPr lang="en-US" dirty="0"/>
              <a:t> outcomes for students.</a:t>
            </a:r>
          </a:p>
          <a:p>
            <a:r>
              <a:rPr lang="en-US" dirty="0"/>
              <a:t>Not a lot of medical couples in 1952! Stable matching as a centralized solution assumes individual preferences make sense for families.</a:t>
            </a:r>
          </a:p>
        </p:txBody>
      </p:sp>
      <p:sp>
        <p:nvSpPr>
          <p:cNvPr id="4" name="Slide Number Placeholder 3">
            <a:extLst>
              <a:ext uri="{FF2B5EF4-FFF2-40B4-BE49-F238E27FC236}">
                <a16:creationId xmlns:a16="http://schemas.microsoft.com/office/drawing/2014/main" id="{A6E2E5D0-3BFD-4D63-60FD-0ACFBBF5D2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87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4DD509-9A50-1FE9-A187-98CA4AB485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0FDFD50C-8115-BD24-BBCD-968071F3030D}"/>
              </a:ext>
            </a:extLst>
          </p:cNvPr>
          <p:cNvSpPr>
            <a:spLocks noGrp="1"/>
          </p:cNvSpPr>
          <p:nvPr>
            <p:ph type="title"/>
          </p:nvPr>
        </p:nvSpPr>
        <p:spPr/>
        <p:txBody>
          <a:bodyPr/>
          <a:lstStyle/>
          <a:p>
            <a:r>
              <a:rPr lang="en-US" dirty="0"/>
              <a:t>Stable Matching and the NRMP</a:t>
            </a:r>
          </a:p>
        </p:txBody>
      </p:sp>
      <p:pic>
        <p:nvPicPr>
          <p:cNvPr id="4" name="Picture 3">
            <a:extLst>
              <a:ext uri="{FF2B5EF4-FFF2-40B4-BE49-F238E27FC236}">
                <a16:creationId xmlns:a16="http://schemas.microsoft.com/office/drawing/2014/main" id="{2BFF9CC7-B312-17FB-1E0D-2DB9D79A15D1}"/>
              </a:ext>
            </a:extLst>
          </p:cNvPr>
          <p:cNvPicPr>
            <a:picLocks noChangeAspect="1"/>
          </p:cNvPicPr>
          <p:nvPr/>
        </p:nvPicPr>
        <p:blipFill>
          <a:blip r:embed="rId2"/>
          <a:stretch>
            <a:fillRect/>
          </a:stretch>
        </p:blipFill>
        <p:spPr>
          <a:xfrm>
            <a:off x="1072978" y="1964865"/>
            <a:ext cx="7772400" cy="4089805"/>
          </a:xfrm>
          <a:prstGeom prst="rect">
            <a:avLst/>
          </a:prstGeom>
        </p:spPr>
      </p:pic>
      <p:sp>
        <p:nvSpPr>
          <p:cNvPr id="6" name="TextBox 5">
            <a:extLst>
              <a:ext uri="{FF2B5EF4-FFF2-40B4-BE49-F238E27FC236}">
                <a16:creationId xmlns:a16="http://schemas.microsoft.com/office/drawing/2014/main" id="{7CCEBBCC-9EC4-F2B9-5236-DE3D77B1B5A1}"/>
              </a:ext>
            </a:extLst>
          </p:cNvPr>
          <p:cNvSpPr txBox="1"/>
          <p:nvPr/>
        </p:nvSpPr>
        <p:spPr>
          <a:xfrm>
            <a:off x="1072978" y="6054670"/>
            <a:ext cx="609805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www.aeaweb.org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articles?id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=10.1257/aer.89.4.748</a:t>
            </a:r>
          </a:p>
        </p:txBody>
      </p:sp>
    </p:spTree>
    <p:extLst>
      <p:ext uri="{BB962C8B-B14F-4D97-AF65-F5344CB8AC3E}">
        <p14:creationId xmlns:p14="http://schemas.microsoft.com/office/powerpoint/2010/main" val="377710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DEAA3-177B-E2F6-73A0-26EB7CD5FC1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F91E7B-3985-A456-6223-8A86A34076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D90F00-3F35-5795-7FBD-2682A29368A2}"/>
              </a:ext>
            </a:extLst>
          </p:cNvPr>
          <p:cNvSpPr>
            <a:spLocks noGrp="1"/>
          </p:cNvSpPr>
          <p:nvPr>
            <p:ph type="title"/>
          </p:nvPr>
        </p:nvSpPr>
        <p:spPr/>
        <p:txBody>
          <a:bodyPr/>
          <a:lstStyle/>
          <a:p>
            <a:r>
              <a:rPr lang="en-US" dirty="0"/>
              <a:t>Code is Not Morally Neutral</a:t>
            </a:r>
          </a:p>
        </p:txBody>
      </p:sp>
    </p:spTree>
    <p:extLst>
      <p:ext uri="{BB962C8B-B14F-4D97-AF65-F5344CB8AC3E}">
        <p14:creationId xmlns:p14="http://schemas.microsoft.com/office/powerpoint/2010/main" val="2728359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8B333-89A9-8830-9917-4FCFAF11847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65B353-EE4E-EE04-8213-7C57619370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26632A-9132-79E9-C5F8-C0DC223A2E1D}"/>
              </a:ext>
            </a:extLst>
          </p:cNvPr>
          <p:cNvSpPr>
            <a:spLocks noGrp="1"/>
          </p:cNvSpPr>
          <p:nvPr>
            <p:ph type="title"/>
          </p:nvPr>
        </p:nvSpPr>
        <p:spPr/>
        <p:txBody>
          <a:bodyPr>
            <a:normAutofit fontScale="90000"/>
          </a:bodyPr>
          <a:lstStyle/>
          <a:p>
            <a:br>
              <a:rPr lang="en-US" dirty="0"/>
            </a:br>
            <a:r>
              <a:rPr lang="en-US" dirty="0"/>
              <a:t>Even Database Schema are Not Morally Neutral!</a:t>
            </a:r>
          </a:p>
        </p:txBody>
      </p:sp>
      <p:pic>
        <p:nvPicPr>
          <p:cNvPr id="3" name="Picture 2">
            <a:extLst>
              <a:ext uri="{FF2B5EF4-FFF2-40B4-BE49-F238E27FC236}">
                <a16:creationId xmlns:a16="http://schemas.microsoft.com/office/drawing/2014/main" id="{977AE099-8BE9-A268-DE43-474B721C8B82}"/>
              </a:ext>
            </a:extLst>
          </p:cNvPr>
          <p:cNvPicPr>
            <a:picLocks noChangeAspect="1"/>
          </p:cNvPicPr>
          <p:nvPr/>
        </p:nvPicPr>
        <p:blipFill>
          <a:blip r:embed="rId2"/>
          <a:stretch>
            <a:fillRect/>
          </a:stretch>
        </p:blipFill>
        <p:spPr>
          <a:xfrm>
            <a:off x="279400" y="1674289"/>
            <a:ext cx="6022409" cy="2309564"/>
          </a:xfrm>
          <a:prstGeom prst="rect">
            <a:avLst/>
          </a:prstGeom>
        </p:spPr>
      </p:pic>
      <p:sp>
        <p:nvSpPr>
          <p:cNvPr id="6" name="TextBox 5">
            <a:extLst>
              <a:ext uri="{FF2B5EF4-FFF2-40B4-BE49-F238E27FC236}">
                <a16:creationId xmlns:a16="http://schemas.microsoft.com/office/drawing/2014/main" id="{FE55211A-FF40-5633-589C-94B6978D5EB1}"/>
              </a:ext>
            </a:extLst>
          </p:cNvPr>
          <p:cNvSpPr txBox="1"/>
          <p:nvPr/>
        </p:nvSpPr>
        <p:spPr>
          <a:xfrm>
            <a:off x="177800" y="4129657"/>
            <a:ext cx="602240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steamcommunity.com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/discussions/forum/1/1496741765144289150/</a:t>
            </a:r>
          </a:p>
        </p:txBody>
      </p:sp>
      <p:pic>
        <p:nvPicPr>
          <p:cNvPr id="7" name="Picture 6">
            <a:extLst>
              <a:ext uri="{FF2B5EF4-FFF2-40B4-BE49-F238E27FC236}">
                <a16:creationId xmlns:a16="http://schemas.microsoft.com/office/drawing/2014/main" id="{97BCBAC7-A0A5-AA5C-E1E3-B1CF65451B28}"/>
              </a:ext>
            </a:extLst>
          </p:cNvPr>
          <p:cNvPicPr>
            <a:picLocks noChangeAspect="1"/>
          </p:cNvPicPr>
          <p:nvPr/>
        </p:nvPicPr>
        <p:blipFill>
          <a:blip r:embed="rId3"/>
          <a:stretch>
            <a:fillRect/>
          </a:stretch>
        </p:blipFill>
        <p:spPr>
          <a:xfrm>
            <a:off x="6434854" y="2060991"/>
            <a:ext cx="5579346" cy="4477921"/>
          </a:xfrm>
          <a:prstGeom prst="rect">
            <a:avLst/>
          </a:prstGeom>
        </p:spPr>
      </p:pic>
      <p:sp>
        <p:nvSpPr>
          <p:cNvPr id="8" name="TextBox 7">
            <a:extLst>
              <a:ext uri="{FF2B5EF4-FFF2-40B4-BE49-F238E27FC236}">
                <a16:creationId xmlns:a16="http://schemas.microsoft.com/office/drawing/2014/main" id="{BFBB9AB7-AD0E-7E5A-857B-F3DDFA6D76B7}"/>
              </a:ext>
            </a:extLst>
          </p:cNvPr>
          <p:cNvSpPr txBox="1"/>
          <p:nvPr/>
        </p:nvSpPr>
        <p:spPr>
          <a:xfrm>
            <a:off x="3189004" y="6470413"/>
            <a:ext cx="86810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www.kalzumeus.com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/2010/06/17/falsehoods-programmers-believe-about-names/</a:t>
            </a:r>
          </a:p>
        </p:txBody>
      </p:sp>
      <p:pic>
        <p:nvPicPr>
          <p:cNvPr id="9" name="Picture 8">
            <a:extLst>
              <a:ext uri="{FF2B5EF4-FFF2-40B4-BE49-F238E27FC236}">
                <a16:creationId xmlns:a16="http://schemas.microsoft.com/office/drawing/2014/main" id="{B8AE77D3-CFAD-3029-14A2-A04544E6DE0B}"/>
              </a:ext>
            </a:extLst>
          </p:cNvPr>
          <p:cNvPicPr>
            <a:picLocks noChangeAspect="1"/>
          </p:cNvPicPr>
          <p:nvPr/>
        </p:nvPicPr>
        <p:blipFill>
          <a:blip r:embed="rId4"/>
          <a:stretch>
            <a:fillRect/>
          </a:stretch>
        </p:blipFill>
        <p:spPr>
          <a:xfrm>
            <a:off x="6536454" y="1339394"/>
            <a:ext cx="5266454" cy="784003"/>
          </a:xfrm>
          <a:prstGeom prst="rect">
            <a:avLst/>
          </a:prstGeom>
        </p:spPr>
      </p:pic>
    </p:spTree>
    <p:extLst>
      <p:ext uri="{BB962C8B-B14F-4D97-AF65-F5344CB8AC3E}">
        <p14:creationId xmlns:p14="http://schemas.microsoft.com/office/powerpoint/2010/main" val="2412359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8DCB5-1608-E8E5-7646-96DF44B27CEC}"/>
              </a:ext>
            </a:extLst>
          </p:cNvPr>
          <p:cNvSpPr>
            <a:spLocks noGrp="1"/>
          </p:cNvSpPr>
          <p:nvPr>
            <p:ph type="title"/>
          </p:nvPr>
        </p:nvSpPr>
        <p:spPr/>
        <p:txBody>
          <a:bodyPr/>
          <a:lstStyle/>
          <a:p>
            <a:r>
              <a:rPr lang="en-US" dirty="0"/>
              <a:t>Code is Not Morally Neutral</a:t>
            </a:r>
          </a:p>
        </p:txBody>
      </p:sp>
      <p:sp>
        <p:nvSpPr>
          <p:cNvPr id="3" name="Content Placeholder 2">
            <a:extLst>
              <a:ext uri="{FF2B5EF4-FFF2-40B4-BE49-F238E27FC236}">
                <a16:creationId xmlns:a16="http://schemas.microsoft.com/office/drawing/2014/main" id="{41918F25-CB0C-D1DB-816D-BA55762A1680}"/>
              </a:ext>
            </a:extLst>
          </p:cNvPr>
          <p:cNvSpPr>
            <a:spLocks noGrp="1"/>
          </p:cNvSpPr>
          <p:nvPr>
            <p:ph idx="1"/>
          </p:nvPr>
        </p:nvSpPr>
        <p:spPr>
          <a:xfrm>
            <a:off x="838200" y="1500159"/>
            <a:ext cx="7887346" cy="5221315"/>
          </a:xfrm>
        </p:spPr>
        <p:txBody>
          <a:bodyPr/>
          <a:lstStyle/>
          <a:p>
            <a:pPr marL="0" indent="0">
              <a:buNone/>
            </a:pPr>
            <a:r>
              <a:rPr lang="en-US" dirty="0"/>
              <a:t>To be sure:</a:t>
            </a:r>
          </a:p>
          <a:p>
            <a:r>
              <a:rPr lang="en-US" dirty="0"/>
              <a:t>Bad engineering can kill unintentionally (</a:t>
            </a:r>
            <a:r>
              <a:rPr lang="en-US" dirty="0" err="1"/>
              <a:t>Therac</a:t>
            </a:r>
            <a:r>
              <a:rPr lang="en-US" dirty="0"/>
              <a:t>) </a:t>
            </a:r>
          </a:p>
          <a:p>
            <a:r>
              <a:rPr lang="en-US" dirty="0"/>
              <a:t>There’s “bias” (in the technical and non-technical sense) in machine learning algorithms</a:t>
            </a:r>
          </a:p>
          <a:p>
            <a:r>
              <a:rPr lang="en-US" i="1" dirty="0"/>
              <a:t>Good</a:t>
            </a:r>
            <a:r>
              <a:rPr lang="en-US" dirty="0"/>
              <a:t> engineering can kill people </a:t>
            </a:r>
            <a:r>
              <a:rPr lang="en-US" i="1" dirty="0"/>
              <a:t>intentionally</a:t>
            </a:r>
            <a:br>
              <a:rPr lang="en-US" i="1" dirty="0"/>
            </a:br>
            <a:r>
              <a:rPr lang="en-US" dirty="0"/>
              <a:t>(pick your good/bad/evil/noble country or Military-Industrial Complex employer as you prefer)</a:t>
            </a:r>
          </a:p>
          <a:p>
            <a:pPr marL="0" indent="0">
              <a:buNone/>
            </a:pPr>
            <a:br>
              <a:rPr lang="en-US" dirty="0"/>
            </a:br>
            <a:r>
              <a:rPr lang="en-US" dirty="0"/>
              <a:t>But in some sense, that’s the obvious bit!</a:t>
            </a:r>
          </a:p>
        </p:txBody>
      </p:sp>
      <p:sp>
        <p:nvSpPr>
          <p:cNvPr id="4" name="Slide Number Placeholder 3">
            <a:extLst>
              <a:ext uri="{FF2B5EF4-FFF2-40B4-BE49-F238E27FC236}">
                <a16:creationId xmlns:a16="http://schemas.microsoft.com/office/drawing/2014/main" id="{45A42351-AC32-E212-EDFE-B9EEF9ACBA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022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Google Shape;85;p4"/>
          <p:cNvSpPr txBox="1">
            <a:spLocks noGrp="1"/>
          </p:cNvSpPr>
          <p:nvPr>
            <p:ph type="title"/>
          </p:nvPr>
        </p:nvSpPr>
        <p:spPr>
          <a:prstGeom prst="rect">
            <a:avLst/>
          </a:prstGeom>
        </p:spPr>
        <p:txBody>
          <a:bodyPr/>
          <a:lstStyle/>
          <a:p>
            <a:r>
              <a:rPr lang="en-US" dirty="0"/>
              <a:t>Code is Not Morally Neutral</a:t>
            </a:r>
          </a:p>
        </p:txBody>
      </p:sp>
      <p:sp>
        <p:nvSpPr>
          <p:cNvPr id="58" name="One mark of an exceptional engineer is the ability to understand how products can advantage and disadvantage different groups of human beings…"/>
          <p:cNvSpPr txBox="1">
            <a:spLocks noGrp="1"/>
          </p:cNvSpPr>
          <p:nvPr>
            <p:ph idx="1"/>
          </p:nvPr>
        </p:nvSpPr>
        <p:spPr>
          <a:xfrm>
            <a:off x="838200" y="1500160"/>
            <a:ext cx="6061364" cy="4351338"/>
          </a:xfrm>
          <a:prstGeom prst="rect">
            <a:avLst/>
          </a:prstGeom>
        </p:spPr>
        <p:txBody>
          <a:bodyPr>
            <a:normAutofit fontScale="55000" lnSpcReduction="20000"/>
          </a:bodyPr>
          <a:lstStyle/>
          <a:p>
            <a:pPr marL="84512" indent="0" defTabSz="457200">
              <a:lnSpc>
                <a:spcPct val="100000"/>
              </a:lnSpc>
              <a:spcBef>
                <a:spcPts val="0"/>
              </a:spcBef>
              <a:buNone/>
              <a:defRPr sz="4800"/>
            </a:pPr>
            <a:r>
              <a:rPr lang="en-US" i="1" dirty="0"/>
              <a:t>One mark of an exceptional engineer is the ability to understand how products can advantage and disadvantage different groups of human beings</a:t>
            </a:r>
          </a:p>
          <a:p>
            <a:pPr marL="84512" indent="0" defTabSz="457200">
              <a:lnSpc>
                <a:spcPct val="100000"/>
              </a:lnSpc>
              <a:spcBef>
                <a:spcPts val="0"/>
              </a:spcBef>
              <a:buNone/>
              <a:defRPr sz="4800" i="1"/>
            </a:pPr>
            <a:endParaRPr lang="en-US" i="1" dirty="0"/>
          </a:p>
          <a:p>
            <a:pPr marL="84512" indent="0" defTabSz="457200">
              <a:lnSpc>
                <a:spcPct val="100000"/>
              </a:lnSpc>
              <a:spcBef>
                <a:spcPts val="0"/>
              </a:spcBef>
              <a:buNone/>
              <a:defRPr sz="4800" i="1"/>
            </a:pPr>
            <a:r>
              <a:rPr lang="en-US" dirty="0"/>
              <a:t>Engineers are expected to have technical aptitude, but they should also have the discernment to know when to build something and when not to</a:t>
            </a:r>
          </a:p>
          <a:p>
            <a:pPr marL="84512" indent="0" defTabSz="457200">
              <a:lnSpc>
                <a:spcPct val="100000"/>
              </a:lnSpc>
              <a:spcBef>
                <a:spcPts val="0"/>
              </a:spcBef>
              <a:buNone/>
              <a:defRPr sz="4800"/>
            </a:pPr>
            <a:endParaRPr lang="en-US" dirty="0"/>
          </a:p>
          <a:p>
            <a:pPr marL="0" indent="0" defTabSz="457200">
              <a:lnSpc>
                <a:spcPct val="100000"/>
              </a:lnSpc>
              <a:spcBef>
                <a:spcPts val="0"/>
              </a:spcBef>
              <a:buNone/>
              <a:defRPr sz="3300" b="1"/>
            </a:pPr>
            <a:r>
              <a:rPr lang="en-US" dirty="0"/>
              <a:t>Demma Rodriguez</a:t>
            </a:r>
            <a:br>
              <a:rPr lang="en-US" dirty="0"/>
            </a:br>
            <a:r>
              <a:rPr lang="en-US" dirty="0"/>
              <a:t>Head of Equity Engineering</a:t>
            </a:r>
          </a:p>
          <a:p>
            <a:pPr marL="0" indent="0" defTabSz="457200">
              <a:lnSpc>
                <a:spcPct val="100000"/>
              </a:lnSpc>
              <a:spcBef>
                <a:spcPts val="0"/>
              </a:spcBef>
              <a:buNone/>
              <a:defRPr sz="3300" b="1"/>
            </a:pPr>
            <a:r>
              <a:rPr lang="en-US" dirty="0"/>
              <a:t>Google</a:t>
            </a:r>
          </a:p>
        </p:txBody>
      </p:sp>
      <p:sp>
        <p:nvSpPr>
          <p:cNvPr id="59" name="Slide Number"/>
          <p:cNvSpPr txBox="1">
            <a:spLocks noGrp="1"/>
          </p:cNvSpPr>
          <p:nvPr>
            <p:ph type="sldNum" sz="quarter" idx="4294967295"/>
          </p:nvPr>
        </p:nvSpPr>
        <p:spPr>
          <a:xfrm>
            <a:off x="11942763" y="6400800"/>
            <a:ext cx="249237" cy="27622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vert="horz" wrap="none" lIns="45720" tIns="45720" rIns="45720" bIns="4572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alibri"/>
                <a:ea typeface="Calibri"/>
                <a:cs typeface="Calibri"/>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5E5E5E"/>
                </a:solidFill>
                <a:effectLst/>
                <a:uFillTx/>
                <a:latin typeface="+mn-lt"/>
                <a:ea typeface="+mn-ea"/>
                <a:cs typeface="+mn-cs"/>
                <a:sym typeface="Arial"/>
              </a:defRPr>
            </a:lvl2pPr>
            <a:lvl3pPr marL="0" marR="0" indent="0" algn="l" defTabSz="4572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5E5E5E"/>
                </a:solidFill>
                <a:effectLst/>
                <a:uFillTx/>
                <a:latin typeface="+mn-lt"/>
                <a:ea typeface="+mn-ea"/>
                <a:cs typeface="+mn-cs"/>
                <a:sym typeface="Arial"/>
              </a:defRPr>
            </a:lvl3pPr>
            <a:lvl4pPr marL="0" marR="0" indent="0" algn="l" defTabSz="4572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5E5E5E"/>
                </a:solidFill>
                <a:effectLst/>
                <a:uFillTx/>
                <a:latin typeface="+mn-lt"/>
                <a:ea typeface="+mn-ea"/>
                <a:cs typeface="+mn-cs"/>
                <a:sym typeface="Arial"/>
              </a:defRPr>
            </a:lvl4pPr>
            <a:lvl5pPr marL="0" marR="0" indent="0" algn="l" defTabSz="4572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5E5E5E"/>
                </a:solidFill>
                <a:effectLst/>
                <a:uFillTx/>
                <a:latin typeface="+mn-lt"/>
                <a:ea typeface="+mn-ea"/>
                <a:cs typeface="+mn-cs"/>
                <a:sym typeface="Arial"/>
              </a:defRPr>
            </a:lvl5pPr>
            <a:lvl6pPr marL="0" marR="0" indent="0" algn="l" defTabSz="4572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5E5E5E"/>
                </a:solidFill>
                <a:effectLst/>
                <a:uFillTx/>
                <a:latin typeface="+mn-lt"/>
                <a:ea typeface="+mn-ea"/>
                <a:cs typeface="+mn-cs"/>
                <a:sym typeface="Arial"/>
              </a:defRPr>
            </a:lvl6pPr>
            <a:lvl7pPr marL="0" marR="0" indent="0" algn="l" defTabSz="4572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5E5E5E"/>
                </a:solidFill>
                <a:effectLst/>
                <a:uFillTx/>
                <a:latin typeface="+mn-lt"/>
                <a:ea typeface="+mn-ea"/>
                <a:cs typeface="+mn-cs"/>
                <a:sym typeface="Arial"/>
              </a:defRPr>
            </a:lvl7pPr>
            <a:lvl8pPr marL="0" marR="0" indent="0" algn="l" defTabSz="4572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5E5E5E"/>
                </a:solidFill>
                <a:effectLst/>
                <a:uFillTx/>
                <a:latin typeface="+mn-lt"/>
                <a:ea typeface="+mn-ea"/>
                <a:cs typeface="+mn-cs"/>
                <a:sym typeface="Arial"/>
              </a:defRPr>
            </a:lvl8pPr>
            <a:lvl9pPr marL="0" marR="0" indent="0" algn="l" defTabSz="4572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5E5E5E"/>
                </a:solidFill>
                <a:effectLst/>
                <a:uFillTx/>
                <a:latin typeface="+mn-lt"/>
                <a:ea typeface="+mn-ea"/>
                <a:cs typeface="+mn-cs"/>
                <a:sym typeface="Arial"/>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888888"/>
              </a:solidFill>
              <a:effectLst/>
              <a:uLnTx/>
              <a:uFillTx/>
              <a:latin typeface="Calibri"/>
              <a:cs typeface="Calibri"/>
              <a:sym typeface="Calibri"/>
            </a:endParaRPr>
          </a:p>
        </p:txBody>
      </p:sp>
      <p:pic>
        <p:nvPicPr>
          <p:cNvPr id="60" name="Google Shape;86;p4" descr="Google Shape;86;p4"/>
          <p:cNvPicPr>
            <a:picLocks noChangeAspect="1"/>
          </p:cNvPicPr>
          <p:nvPr/>
        </p:nvPicPr>
        <p:blipFill>
          <a:blip r:embed="rId3"/>
          <a:stretch>
            <a:fillRect/>
          </a:stretch>
        </p:blipFill>
        <p:spPr>
          <a:xfrm>
            <a:off x="7879181" y="1826773"/>
            <a:ext cx="3474620" cy="3474619"/>
          </a:xfrm>
          <a:prstGeom prst="rect">
            <a:avLst/>
          </a:prstGeom>
          <a:ln w="12700">
            <a:miter lim="400000"/>
          </a:ln>
        </p:spPr>
      </p:pic>
      <p:sp>
        <p:nvSpPr>
          <p:cNvPr id="61" name="Google Shape;89;p4"/>
          <p:cNvSpPr txBox="1"/>
          <p:nvPr/>
        </p:nvSpPr>
        <p:spPr>
          <a:xfrm>
            <a:off x="243544" y="6524452"/>
            <a:ext cx="11404478" cy="24622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9050" tIns="19050" rIns="19050" bIns="19050" anchor="ctr">
            <a:spAutoFit/>
          </a:bodyPr>
          <a:lstStyle>
            <a:lvl1pPr algn="ctr">
              <a:defRPr sz="2700">
                <a:latin typeface="Helvetica Neue"/>
                <a:ea typeface="Helvetica Neue"/>
                <a:cs typeface="Helvetica Neue"/>
                <a:sym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35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Quote: “Software Engineering at Google: Lessons Learned from Programming Over Time,” Wright et al, 2020 (O’Reilly)</a:t>
            </a:r>
          </a:p>
        </p:txBody>
      </p:sp>
    </p:spTree>
    <p:extLst>
      <p:ext uri="{BB962C8B-B14F-4D97-AF65-F5344CB8AC3E}">
        <p14:creationId xmlns:p14="http://schemas.microsoft.com/office/powerpoint/2010/main" val="117486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D9CCE5-3CD8-CFAD-4ECC-1E07DE26AF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B2979137-2859-B5ED-2F50-7AE6F99B46FC}"/>
              </a:ext>
            </a:extLst>
          </p:cNvPr>
          <p:cNvSpPr>
            <a:spLocks noGrp="1"/>
          </p:cNvSpPr>
          <p:nvPr>
            <p:ph type="title"/>
          </p:nvPr>
        </p:nvSpPr>
        <p:spPr/>
        <p:txBody>
          <a:bodyPr/>
          <a:lstStyle/>
          <a:p>
            <a:r>
              <a:rPr lang="en-US" dirty="0"/>
              <a:t>The Purpose of Code is What it Does</a:t>
            </a:r>
          </a:p>
        </p:txBody>
      </p:sp>
      <p:pic>
        <p:nvPicPr>
          <p:cNvPr id="6" name="Picture 5">
            <a:extLst>
              <a:ext uri="{FF2B5EF4-FFF2-40B4-BE49-F238E27FC236}">
                <a16:creationId xmlns:a16="http://schemas.microsoft.com/office/drawing/2014/main" id="{8B57DB69-EDF5-10BF-DC66-3874346FACFA}"/>
              </a:ext>
            </a:extLst>
          </p:cNvPr>
          <p:cNvPicPr>
            <a:picLocks noChangeAspect="1"/>
          </p:cNvPicPr>
          <p:nvPr/>
        </p:nvPicPr>
        <p:blipFill>
          <a:blip r:embed="rId3"/>
          <a:stretch>
            <a:fillRect/>
          </a:stretch>
        </p:blipFill>
        <p:spPr>
          <a:xfrm>
            <a:off x="838200" y="1570853"/>
            <a:ext cx="7772400" cy="4661582"/>
          </a:xfrm>
          <a:prstGeom prst="rect">
            <a:avLst/>
          </a:prstGeom>
        </p:spPr>
      </p:pic>
      <p:sp>
        <p:nvSpPr>
          <p:cNvPr id="8" name="TextBox 7">
            <a:extLst>
              <a:ext uri="{FF2B5EF4-FFF2-40B4-BE49-F238E27FC236}">
                <a16:creationId xmlns:a16="http://schemas.microsoft.com/office/drawing/2014/main" id="{572699E7-BA72-1FB7-A8E5-A7208D08F200}"/>
              </a:ext>
            </a:extLst>
          </p:cNvPr>
          <p:cNvSpPr txBox="1"/>
          <p:nvPr/>
        </p:nvSpPr>
        <p:spPr>
          <a:xfrm>
            <a:off x="838200" y="6401956"/>
            <a:ext cx="850453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www.anildash.com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/2024/05/29/systems-the-purpose-of-a-system/</a:t>
            </a:r>
          </a:p>
        </p:txBody>
      </p:sp>
      <p:pic>
        <p:nvPicPr>
          <p:cNvPr id="3074" name="Picture 2">
            <a:extLst>
              <a:ext uri="{FF2B5EF4-FFF2-40B4-BE49-F238E27FC236}">
                <a16:creationId xmlns:a16="http://schemas.microsoft.com/office/drawing/2014/main" id="{9E6C30BB-2798-3502-D14D-CB2C7A14DC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9664" y="1570853"/>
            <a:ext cx="2611694" cy="29146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FBE8C14-1F03-FA3C-9774-875F78934067}"/>
              </a:ext>
            </a:extLst>
          </p:cNvPr>
          <p:cNvSpPr txBox="1"/>
          <p:nvPr/>
        </p:nvSpPr>
        <p:spPr>
          <a:xfrm>
            <a:off x="9509664" y="4602024"/>
            <a:ext cx="2611694"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Stafford Beer, “management cybernetics”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en.wikipedia.org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/wiki/</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Stafford_Beer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51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560567-A45A-31E9-AD2C-D723D8F232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99DB37-7CE8-4209-D062-7EF9659D21B3}"/>
              </a:ext>
            </a:extLst>
          </p:cNvPr>
          <p:cNvSpPr>
            <a:spLocks noGrp="1"/>
          </p:cNvSpPr>
          <p:nvPr>
            <p:ph type="title"/>
          </p:nvPr>
        </p:nvSpPr>
        <p:spPr/>
        <p:txBody>
          <a:bodyPr/>
          <a:lstStyle/>
          <a:p>
            <a:r>
              <a:rPr lang="en-US" dirty="0"/>
              <a:t>User Stories: </a:t>
            </a:r>
            <a:r>
              <a:rPr lang="en-US" i="1" dirty="0"/>
              <a:t>Definitely </a:t>
            </a:r>
            <a:r>
              <a:rPr lang="en-US" dirty="0"/>
              <a:t>Not Morally Neutral!</a:t>
            </a:r>
          </a:p>
        </p:txBody>
      </p:sp>
    </p:spTree>
    <p:extLst>
      <p:ext uri="{BB962C8B-B14F-4D97-AF65-F5344CB8AC3E}">
        <p14:creationId xmlns:p14="http://schemas.microsoft.com/office/powerpoint/2010/main" val="930151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70246-D5C8-4BC0-51E5-E1EA9987EDBF}"/>
              </a:ext>
            </a:extLst>
          </p:cNvPr>
          <p:cNvSpPr>
            <a:spLocks noGrp="1"/>
          </p:cNvSpPr>
          <p:nvPr>
            <p:ph type="title"/>
          </p:nvPr>
        </p:nvSpPr>
        <p:spPr/>
        <p:txBody>
          <a:bodyPr/>
          <a:lstStyle/>
          <a:p>
            <a:r>
              <a:rPr lang="en-US" dirty="0"/>
              <a:t>Challenges of Social Media</a:t>
            </a:r>
          </a:p>
        </p:txBody>
      </p:sp>
      <p:sp>
        <p:nvSpPr>
          <p:cNvPr id="3" name="Content Placeholder 2">
            <a:extLst>
              <a:ext uri="{FF2B5EF4-FFF2-40B4-BE49-F238E27FC236}">
                <a16:creationId xmlns:a16="http://schemas.microsoft.com/office/drawing/2014/main" id="{2D53D7EF-CB78-D7B0-FE08-0F8D6D749D3F}"/>
              </a:ext>
            </a:extLst>
          </p:cNvPr>
          <p:cNvSpPr>
            <a:spLocks noGrp="1"/>
          </p:cNvSpPr>
          <p:nvPr>
            <p:ph idx="1"/>
          </p:nvPr>
        </p:nvSpPr>
        <p:spPr>
          <a:xfrm>
            <a:off x="838200" y="1500160"/>
            <a:ext cx="8813800" cy="5002240"/>
          </a:xfrm>
        </p:spPr>
        <p:txBody>
          <a:bodyPr>
            <a:normAutofit/>
          </a:bodyPr>
          <a:lstStyle/>
          <a:p>
            <a:pPr marL="0" indent="0">
              <a:buNone/>
            </a:pPr>
            <a:r>
              <a:rPr lang="en-US" dirty="0"/>
              <a:t>“…content moderation really is the main product of any social network — and if you want to make social better, that’s where you have to start.”</a:t>
            </a:r>
          </a:p>
          <a:p>
            <a:pPr marL="0" indent="0">
              <a:buNone/>
            </a:pPr>
            <a:endParaRPr lang="en-US" dirty="0"/>
          </a:p>
          <a:p>
            <a:pPr marL="0" indent="0">
              <a:buNone/>
            </a:pPr>
            <a:r>
              <a:rPr lang="en-US" dirty="0"/>
              <a:t>“Earlier this week, X </a:t>
            </a:r>
            <a:r>
              <a:rPr lang="en-US" dirty="0">
                <a:hlinkClick r:id="rId3"/>
              </a:rPr>
              <a:t>announced</a:t>
            </a:r>
            <a:r>
              <a:rPr lang="en-US" dirty="0"/>
              <a:t> it will soon roll out a new function, allowing blocked accounts to still view public posts by users who have blocked them… One commenter wrote, “Big day for stalkers and harassers,” while another stated, “That’s not blocking. It’s supporting stalking.””</a:t>
            </a:r>
          </a:p>
        </p:txBody>
      </p:sp>
      <p:sp>
        <p:nvSpPr>
          <p:cNvPr id="4" name="Slide Number Placeholder 3">
            <a:extLst>
              <a:ext uri="{FF2B5EF4-FFF2-40B4-BE49-F238E27FC236}">
                <a16:creationId xmlns:a16="http://schemas.microsoft.com/office/drawing/2014/main" id="{A5A9E39B-F429-5312-4BB3-D41E1DA445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3A58DEA-41A2-BEEA-ECCF-B5958E609B6A}"/>
              </a:ext>
            </a:extLst>
          </p:cNvPr>
          <p:cNvSpPr txBox="1"/>
          <p:nvPr/>
        </p:nvSpPr>
        <p:spPr>
          <a:xfrm>
            <a:off x="2374900" y="2807385"/>
            <a:ext cx="87122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www.theverge.com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/23710406/</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mozilla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-social-mastodon-</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fediverse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-moderation</a:t>
            </a:r>
          </a:p>
        </p:txBody>
      </p:sp>
      <p:sp>
        <p:nvSpPr>
          <p:cNvPr id="8" name="TextBox 7">
            <a:extLst>
              <a:ext uri="{FF2B5EF4-FFF2-40B4-BE49-F238E27FC236}">
                <a16:creationId xmlns:a16="http://schemas.microsoft.com/office/drawing/2014/main" id="{B25A4E6C-EBC7-F835-49F9-5002535E48A9}"/>
              </a:ext>
            </a:extLst>
          </p:cNvPr>
          <p:cNvSpPr txBox="1"/>
          <p:nvPr/>
        </p:nvSpPr>
        <p:spPr>
          <a:xfrm>
            <a:off x="2374900" y="5357840"/>
            <a:ext cx="89789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tech.yahoo.com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/apps/articles/bluesky-app-trends-elon-musk-172408742.html</a:t>
            </a:r>
          </a:p>
        </p:txBody>
      </p:sp>
    </p:spTree>
    <p:extLst>
      <p:ext uri="{BB962C8B-B14F-4D97-AF65-F5344CB8AC3E}">
        <p14:creationId xmlns:p14="http://schemas.microsoft.com/office/powerpoint/2010/main" val="240677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5D7B12-14D6-297A-A6DF-85E3962ADA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03E641-601E-C9A6-4D58-8031CD196BD8}"/>
              </a:ext>
            </a:extLst>
          </p:cNvPr>
          <p:cNvSpPr>
            <a:spLocks noGrp="1"/>
          </p:cNvSpPr>
          <p:nvPr>
            <p:ph type="title"/>
          </p:nvPr>
        </p:nvSpPr>
        <p:spPr/>
        <p:txBody>
          <a:bodyPr/>
          <a:lstStyle/>
          <a:p>
            <a:r>
              <a:rPr lang="en-US" dirty="0"/>
              <a:t>Code is Not Morally Neutral</a:t>
            </a:r>
          </a:p>
        </p:txBody>
      </p:sp>
    </p:spTree>
    <p:extLst>
      <p:ext uri="{BB962C8B-B14F-4D97-AF65-F5344CB8AC3E}">
        <p14:creationId xmlns:p14="http://schemas.microsoft.com/office/powerpoint/2010/main" val="3817421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633072-B7F8-474C-A4C8-0FA93DA4FC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2BB9C6FF-3037-02EA-F6EE-3A2021E908BA}"/>
              </a:ext>
            </a:extLst>
          </p:cNvPr>
          <p:cNvSpPr>
            <a:spLocks noGrp="1"/>
          </p:cNvSpPr>
          <p:nvPr>
            <p:ph type="title"/>
          </p:nvPr>
        </p:nvSpPr>
        <p:spPr/>
        <p:txBody>
          <a:bodyPr/>
          <a:lstStyle/>
          <a:p>
            <a:r>
              <a:rPr lang="en-US" dirty="0"/>
              <a:t>“Trust and Safety”</a:t>
            </a:r>
          </a:p>
        </p:txBody>
      </p:sp>
      <p:pic>
        <p:nvPicPr>
          <p:cNvPr id="5" name="Picture 4">
            <a:extLst>
              <a:ext uri="{FF2B5EF4-FFF2-40B4-BE49-F238E27FC236}">
                <a16:creationId xmlns:a16="http://schemas.microsoft.com/office/drawing/2014/main" id="{6FD001C5-D79E-8122-1B1A-279638A123E4}"/>
              </a:ext>
            </a:extLst>
          </p:cNvPr>
          <p:cNvPicPr>
            <a:picLocks noChangeAspect="1"/>
          </p:cNvPicPr>
          <p:nvPr/>
        </p:nvPicPr>
        <p:blipFill>
          <a:blip r:embed="rId2"/>
          <a:stretch>
            <a:fillRect/>
          </a:stretch>
        </p:blipFill>
        <p:spPr>
          <a:xfrm>
            <a:off x="838199" y="1731304"/>
            <a:ext cx="10300289" cy="2345395"/>
          </a:xfrm>
          <a:prstGeom prst="rect">
            <a:avLst/>
          </a:prstGeom>
        </p:spPr>
      </p:pic>
      <p:pic>
        <p:nvPicPr>
          <p:cNvPr id="7" name="Picture 6">
            <a:extLst>
              <a:ext uri="{FF2B5EF4-FFF2-40B4-BE49-F238E27FC236}">
                <a16:creationId xmlns:a16="http://schemas.microsoft.com/office/drawing/2014/main" id="{5BD1115C-56AE-6505-8206-6284BAE90ABF}"/>
              </a:ext>
            </a:extLst>
          </p:cNvPr>
          <p:cNvPicPr>
            <a:picLocks noChangeAspect="1"/>
          </p:cNvPicPr>
          <p:nvPr/>
        </p:nvPicPr>
        <p:blipFill>
          <a:blip r:embed="rId3"/>
          <a:stretch>
            <a:fillRect/>
          </a:stretch>
        </p:blipFill>
        <p:spPr>
          <a:xfrm>
            <a:off x="838198" y="4114799"/>
            <a:ext cx="10045701" cy="2129309"/>
          </a:xfrm>
          <a:prstGeom prst="rect">
            <a:avLst/>
          </a:prstGeom>
        </p:spPr>
      </p:pic>
      <p:sp>
        <p:nvSpPr>
          <p:cNvPr id="9" name="TextBox 8">
            <a:extLst>
              <a:ext uri="{FF2B5EF4-FFF2-40B4-BE49-F238E27FC236}">
                <a16:creationId xmlns:a16="http://schemas.microsoft.com/office/drawing/2014/main" id="{C12ECF27-DB39-8D47-4418-74ECE3615F6C}"/>
              </a:ext>
            </a:extLst>
          </p:cNvPr>
          <p:cNvSpPr txBox="1"/>
          <p:nvPr/>
        </p:nvSpPr>
        <p:spPr>
          <a:xfrm>
            <a:off x="838198" y="6244108"/>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en.wikipedia.org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/wiki/</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Trust_and_safety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339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F273C-7EF1-4FB8-9A4F-2BD4E88D9193}"/>
              </a:ext>
            </a:extLst>
          </p:cNvPr>
          <p:cNvSpPr>
            <a:spLocks noGrp="1"/>
          </p:cNvSpPr>
          <p:nvPr>
            <p:ph type="title"/>
          </p:nvPr>
        </p:nvSpPr>
        <p:spPr/>
        <p:txBody>
          <a:bodyPr/>
          <a:lstStyle/>
          <a:p>
            <a:r>
              <a:rPr lang="en-US" dirty="0"/>
              <a:t>There are SE-level mitigations for some of these risks</a:t>
            </a:r>
          </a:p>
        </p:txBody>
      </p:sp>
      <p:sp>
        <p:nvSpPr>
          <p:cNvPr id="3" name="Content Placeholder 2">
            <a:extLst>
              <a:ext uri="{FF2B5EF4-FFF2-40B4-BE49-F238E27FC236}">
                <a16:creationId xmlns:a16="http://schemas.microsoft.com/office/drawing/2014/main" id="{0F598777-9202-D588-6877-E8C0A1DA814E}"/>
              </a:ext>
            </a:extLst>
          </p:cNvPr>
          <p:cNvSpPr>
            <a:spLocks noGrp="1"/>
          </p:cNvSpPr>
          <p:nvPr>
            <p:ph idx="1"/>
          </p:nvPr>
        </p:nvSpPr>
        <p:spPr>
          <a:xfrm>
            <a:off x="838200" y="1500159"/>
            <a:ext cx="7887346" cy="5221315"/>
          </a:xfrm>
        </p:spPr>
        <p:txBody>
          <a:bodyPr/>
          <a:lstStyle/>
          <a:p>
            <a:r>
              <a:rPr lang="en-US" dirty="0"/>
              <a:t>Form a diverse team</a:t>
            </a:r>
          </a:p>
          <a:p>
            <a:pPr lvl="1"/>
            <a:r>
              <a:rPr lang="en-US" dirty="0"/>
              <a:t>“Tell me you don’t have any ____ on your team without telling me…” </a:t>
            </a:r>
          </a:p>
          <a:p>
            <a:pPr lvl="1"/>
            <a:r>
              <a:rPr lang="en-US" dirty="0"/>
              <a:t>People from diverse backgrounds bring different experiences and different perspectives</a:t>
            </a:r>
          </a:p>
          <a:p>
            <a:r>
              <a:rPr lang="en-US" dirty="0"/>
              <a:t>Consider human values throughout the project</a:t>
            </a:r>
          </a:p>
          <a:p>
            <a:r>
              <a:rPr lang="en-US" dirty="0"/>
              <a:t>Be intentional (&amp; flexible) about stakeholders</a:t>
            </a:r>
          </a:p>
          <a:p>
            <a:r>
              <a:rPr lang="en-US" dirty="0"/>
              <a:t>Rely on standards when possible</a:t>
            </a:r>
          </a:p>
          <a:p>
            <a:r>
              <a:rPr lang="en-US" dirty="0"/>
              <a:t>Monitor actual usage &amp; misusage, user feedback</a:t>
            </a:r>
          </a:p>
          <a:p>
            <a:pPr lvl="1"/>
            <a:r>
              <a:rPr lang="en-US" dirty="0"/>
              <a:t>This is basically the philosophy of continuous delivery, but remember the McNamara fallacy (what gets measured is what gets done)</a:t>
            </a:r>
          </a:p>
        </p:txBody>
      </p:sp>
      <p:sp>
        <p:nvSpPr>
          <p:cNvPr id="4" name="Slide Number Placeholder 3">
            <a:extLst>
              <a:ext uri="{FF2B5EF4-FFF2-40B4-BE49-F238E27FC236}">
                <a16:creationId xmlns:a16="http://schemas.microsoft.com/office/drawing/2014/main" id="{458B2ABF-8E65-E66C-A645-FC789E5373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188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E0939D-BE21-3D10-1C8A-CD21DC57CDED}"/>
              </a:ext>
            </a:extLst>
          </p:cNvPr>
          <p:cNvSpPr>
            <a:spLocks noGrp="1"/>
          </p:cNvSpPr>
          <p:nvPr>
            <p:ph type="title"/>
          </p:nvPr>
        </p:nvSpPr>
        <p:spPr/>
        <p:txBody>
          <a:bodyPr/>
          <a:lstStyle/>
          <a:p>
            <a:r>
              <a:rPr lang="en-US" dirty="0"/>
              <a:t>What values might our software promote or diminish?</a:t>
            </a:r>
          </a:p>
        </p:txBody>
      </p:sp>
      <p:sp>
        <p:nvSpPr>
          <p:cNvPr id="6" name="Content Placeholder 5">
            <a:extLst>
              <a:ext uri="{FF2B5EF4-FFF2-40B4-BE49-F238E27FC236}">
                <a16:creationId xmlns:a16="http://schemas.microsoft.com/office/drawing/2014/main" id="{587AA8AD-C4A4-E230-CACC-DF453BD44346}"/>
              </a:ext>
            </a:extLst>
          </p:cNvPr>
          <p:cNvSpPr>
            <a:spLocks noGrp="1"/>
          </p:cNvSpPr>
          <p:nvPr>
            <p:ph idx="1"/>
          </p:nvPr>
        </p:nvSpPr>
        <p:spPr/>
        <p:txBody>
          <a:bodyPr>
            <a:normAutofit fontScale="55000" lnSpcReduction="20000"/>
          </a:bodyPr>
          <a:lstStyle/>
          <a:p>
            <a:pPr marL="301752" indent="-301752" defTabSz="1206978">
              <a:spcBef>
                <a:spcPts val="2200"/>
              </a:spcBef>
              <a:defRPr sz="4752"/>
            </a:pPr>
            <a:r>
              <a:rPr lang="en-US" dirty="0"/>
              <a:t>Human rights - Inalienable, fundamental rights to which all people are entitled </a:t>
            </a:r>
          </a:p>
          <a:p>
            <a:pPr marL="301752" indent="-301752" defTabSz="1206978">
              <a:spcBef>
                <a:spcPts val="2200"/>
              </a:spcBef>
              <a:defRPr sz="4752"/>
            </a:pPr>
            <a:r>
              <a:rPr lang="en-US" dirty="0"/>
              <a:t>Accessibility - Making all people successful users of the technology</a:t>
            </a:r>
          </a:p>
          <a:p>
            <a:pPr marL="301752" indent="-301752" defTabSz="1206978">
              <a:spcBef>
                <a:spcPts val="2200"/>
              </a:spcBef>
              <a:defRPr sz="4752"/>
            </a:pPr>
            <a:r>
              <a:rPr lang="en-US" dirty="0"/>
              <a:t>Justice - Procedural justice (process is fair) + distributive justice (outcomes are fair)</a:t>
            </a:r>
          </a:p>
          <a:p>
            <a:pPr marL="301752" indent="-301752" defTabSz="1206978">
              <a:spcBef>
                <a:spcPts val="2200"/>
              </a:spcBef>
              <a:defRPr sz="4752"/>
            </a:pPr>
            <a:r>
              <a:rPr lang="en-US" dirty="0"/>
              <a:t>Privacy - An individual’s agency in determining what information about them is shared</a:t>
            </a:r>
          </a:p>
          <a:p>
            <a:pPr marL="301752" indent="-301752" defTabSz="1206978">
              <a:spcBef>
                <a:spcPts val="2200"/>
              </a:spcBef>
              <a:defRPr sz="4752"/>
            </a:pPr>
            <a:r>
              <a:rPr lang="en-US" dirty="0"/>
              <a:t>Human welfare - Physical, material and psychological well-being</a:t>
            </a:r>
          </a:p>
          <a:p>
            <a:endParaRPr lang="en-US" dirty="0"/>
          </a:p>
        </p:txBody>
      </p:sp>
      <p:sp>
        <p:nvSpPr>
          <p:cNvPr id="4" name="Slide Number Placeholder 3">
            <a:extLst>
              <a:ext uri="{FF2B5EF4-FFF2-40B4-BE49-F238E27FC236}">
                <a16:creationId xmlns:a16="http://schemas.microsoft.com/office/drawing/2014/main" id="{CDA36108-1AAA-9632-4600-D37FF864DD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Image" descr="Image">
            <a:extLst>
              <a:ext uri="{FF2B5EF4-FFF2-40B4-BE49-F238E27FC236}">
                <a16:creationId xmlns:a16="http://schemas.microsoft.com/office/drawing/2014/main" id="{64303511-083C-24E8-C3FF-6409F0B2A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9123" y="2020736"/>
            <a:ext cx="2260616" cy="3310187"/>
          </a:xfrm>
          <a:prstGeom prst="rect">
            <a:avLst/>
          </a:prstGeom>
          <a:ln w="12700">
            <a:miter lim="400000"/>
          </a:ln>
        </p:spPr>
      </p:pic>
      <p:sp>
        <p:nvSpPr>
          <p:cNvPr id="10" name="Value Sensitive Design @ Khoury">
            <a:extLst>
              <a:ext uri="{FF2B5EF4-FFF2-40B4-BE49-F238E27FC236}">
                <a16:creationId xmlns:a16="http://schemas.microsoft.com/office/drawing/2014/main" id="{677DA760-B0CA-C8AE-5100-C55CD876CF14}"/>
              </a:ext>
            </a:extLst>
          </p:cNvPr>
          <p:cNvSpPr txBox="1"/>
          <p:nvPr/>
        </p:nvSpPr>
        <p:spPr>
          <a:xfrm>
            <a:off x="2299978" y="6079037"/>
            <a:ext cx="2441759" cy="26674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lvl1pPr>
              <a:defRPr u="sng">
                <a:hlinkClick r:id="rId3"/>
              </a:defRPr>
            </a:lvl1pPr>
          </a:lstStyle>
          <a:p>
            <a:pPr marL="0" marR="0" lvl="0" indent="0" algn="l" defTabSz="914400" rtl="0" eaLnBrk="1" fontAlgn="auto" latinLnBrk="0" hangingPunct="1">
              <a:lnSpc>
                <a:spcPct val="100000"/>
              </a:lnSpc>
              <a:spcBef>
                <a:spcPts val="0"/>
              </a:spcBef>
              <a:spcAft>
                <a:spcPts val="0"/>
              </a:spcAft>
              <a:buClrTx/>
              <a:buSzTx/>
              <a:buFontTx/>
              <a:buNone/>
              <a:tabLst/>
              <a:defRPr u="none"/>
            </a:pPr>
            <a:r>
              <a:rPr kumimoji="0" sz="1400" b="0" i="0" u="none" strike="noStrike" kern="1200" cap="none" spc="0" normalizeH="0" baseline="0" noProof="0">
                <a:ln>
                  <a:noFill/>
                </a:ln>
                <a:solidFill>
                  <a:prstClr val="black"/>
                </a:solidFill>
                <a:effectLst/>
                <a:uLnTx/>
                <a:uFillTx/>
                <a:latin typeface="Calibri" panose="020F0502020204030204"/>
                <a:ea typeface="+mn-ea"/>
                <a:cs typeface="+mn-cs"/>
                <a:hlinkClick r:id="rId3"/>
              </a:rPr>
              <a:t>Value Sensitive Design @ Khoury</a:t>
            </a:r>
          </a:p>
        </p:txBody>
      </p:sp>
    </p:spTree>
    <p:extLst>
      <p:ext uri="{BB962C8B-B14F-4D97-AF65-F5344CB8AC3E}">
        <p14:creationId xmlns:p14="http://schemas.microsoft.com/office/powerpoint/2010/main" val="2257879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38820-AB83-43E2-A3A4-771CEC53E01C}"/>
              </a:ext>
            </a:extLst>
          </p:cNvPr>
          <p:cNvSpPr>
            <a:spLocks noGrp="1"/>
          </p:cNvSpPr>
          <p:nvPr>
            <p:ph type="title"/>
          </p:nvPr>
        </p:nvSpPr>
        <p:spPr>
          <a:xfrm>
            <a:off x="839788" y="365126"/>
            <a:ext cx="10515600" cy="995046"/>
          </a:xfrm>
        </p:spPr>
        <p:txBody>
          <a:bodyPr/>
          <a:lstStyle/>
          <a:p>
            <a:r>
              <a:rPr lang="en-US" dirty="0"/>
              <a:t>Identifying and Filtering Stakeholders</a:t>
            </a:r>
          </a:p>
        </p:txBody>
      </p:sp>
      <p:sp>
        <p:nvSpPr>
          <p:cNvPr id="4" name="Text Placeholder 3">
            <a:extLst>
              <a:ext uri="{FF2B5EF4-FFF2-40B4-BE49-F238E27FC236}">
                <a16:creationId xmlns:a16="http://schemas.microsoft.com/office/drawing/2014/main" id="{6D285727-7D36-4CD1-8BDB-8C2E4C992347}"/>
              </a:ext>
            </a:extLst>
          </p:cNvPr>
          <p:cNvSpPr>
            <a:spLocks noGrp="1"/>
          </p:cNvSpPr>
          <p:nvPr>
            <p:ph type="body" idx="1"/>
          </p:nvPr>
        </p:nvSpPr>
        <p:spPr>
          <a:xfrm>
            <a:off x="839789" y="1417321"/>
            <a:ext cx="5157787" cy="823912"/>
          </a:xfrm>
        </p:spPr>
        <p:txBody>
          <a:bodyPr anchor="ctr">
            <a:noAutofit/>
          </a:bodyPr>
          <a:lstStyle/>
          <a:p>
            <a:pPr algn="ctr"/>
            <a:r>
              <a:rPr lang="en-US" dirty="0"/>
              <a:t>Direct Stakeholders</a:t>
            </a:r>
          </a:p>
        </p:txBody>
      </p:sp>
      <p:sp>
        <p:nvSpPr>
          <p:cNvPr id="5" name="Content Placeholder 4">
            <a:extLst>
              <a:ext uri="{FF2B5EF4-FFF2-40B4-BE49-F238E27FC236}">
                <a16:creationId xmlns:a16="http://schemas.microsoft.com/office/drawing/2014/main" id="{8C99987D-2ABB-4781-8336-C35A32F5AF08}"/>
              </a:ext>
            </a:extLst>
          </p:cNvPr>
          <p:cNvSpPr>
            <a:spLocks noGrp="1"/>
          </p:cNvSpPr>
          <p:nvPr>
            <p:ph sz="half" idx="2"/>
          </p:nvPr>
        </p:nvSpPr>
        <p:spPr>
          <a:xfrm>
            <a:off x="839789" y="2241233"/>
            <a:ext cx="5157787" cy="3684588"/>
          </a:xfrm>
        </p:spPr>
        <p:txBody>
          <a:bodyPr>
            <a:normAutofit fontScale="62500" lnSpcReduction="20000"/>
          </a:bodyPr>
          <a:lstStyle/>
          <a:p>
            <a:pPr marL="0" indent="0">
              <a:buNone/>
            </a:pPr>
            <a:r>
              <a:rPr lang="en-US" dirty="0"/>
              <a:t>The sponsor (your employer, etc.)</a:t>
            </a:r>
          </a:p>
          <a:p>
            <a:pPr marL="0" indent="0">
              <a:buNone/>
            </a:pPr>
            <a:r>
              <a:rPr lang="en-US" dirty="0"/>
              <a:t>Members of the design team</a:t>
            </a:r>
          </a:p>
          <a:p>
            <a:pPr marL="0" indent="0">
              <a:buNone/>
            </a:pPr>
            <a:r>
              <a:rPr lang="en-US" dirty="0"/>
              <a:t>Demographically diverse users</a:t>
            </a:r>
          </a:p>
          <a:p>
            <a:pPr lvl="1"/>
            <a:r>
              <a:rPr lang="en-US" dirty="0"/>
              <a:t>Races and ethnicities, men and women, LGBTQIA, differently abled, US vs. non-US, …</a:t>
            </a:r>
          </a:p>
          <a:p>
            <a:pPr marL="0" indent="0">
              <a:buNone/>
            </a:pPr>
            <a:r>
              <a:rPr lang="en-US" dirty="0"/>
              <a:t>Special populations</a:t>
            </a:r>
          </a:p>
          <a:p>
            <a:pPr lvl="1"/>
            <a:r>
              <a:rPr lang="en-US" dirty="0"/>
              <a:t>Children, the elderly, victims of intimate partner violence, families living in poverty, the incarcerated, indigenous peoples, the homeless, religious minorities, non-technology users, celebrities</a:t>
            </a:r>
          </a:p>
          <a:p>
            <a:pPr marL="0" indent="0">
              <a:buNone/>
            </a:pPr>
            <a:r>
              <a:rPr lang="en-US" dirty="0"/>
              <a:t>Roles</a:t>
            </a:r>
          </a:p>
          <a:p>
            <a:pPr lvl="1"/>
            <a:r>
              <a:rPr lang="en-US" dirty="0"/>
              <a:t>Content creators, content consumers, power users, …</a:t>
            </a:r>
          </a:p>
        </p:txBody>
      </p:sp>
      <p:sp>
        <p:nvSpPr>
          <p:cNvPr id="6" name="Text Placeholder 5">
            <a:extLst>
              <a:ext uri="{FF2B5EF4-FFF2-40B4-BE49-F238E27FC236}">
                <a16:creationId xmlns:a16="http://schemas.microsoft.com/office/drawing/2014/main" id="{2FB4E963-FE52-45FD-8FFE-356597F87671}"/>
              </a:ext>
            </a:extLst>
          </p:cNvPr>
          <p:cNvSpPr>
            <a:spLocks noGrp="1"/>
          </p:cNvSpPr>
          <p:nvPr>
            <p:ph type="body" sz="quarter" idx="3"/>
          </p:nvPr>
        </p:nvSpPr>
        <p:spPr>
          <a:xfrm>
            <a:off x="6172200" y="1417321"/>
            <a:ext cx="5183188" cy="823912"/>
          </a:xfrm>
        </p:spPr>
        <p:txBody>
          <a:bodyPr anchor="ctr">
            <a:normAutofit/>
          </a:bodyPr>
          <a:lstStyle/>
          <a:p>
            <a:pPr algn="ctr"/>
            <a:r>
              <a:rPr lang="en-US" dirty="0"/>
              <a:t>Indirect Stakeholders</a:t>
            </a:r>
          </a:p>
        </p:txBody>
      </p:sp>
      <p:sp>
        <p:nvSpPr>
          <p:cNvPr id="7" name="Content Placeholder 6">
            <a:extLst>
              <a:ext uri="{FF2B5EF4-FFF2-40B4-BE49-F238E27FC236}">
                <a16:creationId xmlns:a16="http://schemas.microsoft.com/office/drawing/2014/main" id="{F29EC4BE-AB0B-49F9-BA21-1962CBAEC675}"/>
              </a:ext>
            </a:extLst>
          </p:cNvPr>
          <p:cNvSpPr>
            <a:spLocks noGrp="1"/>
          </p:cNvSpPr>
          <p:nvPr>
            <p:ph sz="quarter" idx="4"/>
          </p:nvPr>
        </p:nvSpPr>
        <p:spPr>
          <a:xfrm>
            <a:off x="6172200" y="2241233"/>
            <a:ext cx="5183188" cy="3684588"/>
          </a:xfrm>
        </p:spPr>
        <p:txBody>
          <a:bodyPr>
            <a:normAutofit fontScale="62500" lnSpcReduction="20000"/>
          </a:bodyPr>
          <a:lstStyle/>
          <a:p>
            <a:pPr marL="0" indent="0">
              <a:buNone/>
            </a:pPr>
            <a:r>
              <a:rPr lang="en-US" dirty="0"/>
              <a:t>Bystanders</a:t>
            </a:r>
          </a:p>
          <a:p>
            <a:pPr lvl="1"/>
            <a:r>
              <a:rPr lang="en-US" dirty="0"/>
              <a:t>Those who are around your users</a:t>
            </a:r>
          </a:p>
          <a:p>
            <a:pPr lvl="1"/>
            <a:r>
              <a:rPr lang="en-US" dirty="0"/>
              <a:t>E.g. pedestrians near an autonomous car</a:t>
            </a:r>
          </a:p>
          <a:p>
            <a:pPr marL="0" indent="0">
              <a:buNone/>
            </a:pPr>
            <a:r>
              <a:rPr lang="en-US" dirty="0"/>
              <a:t>“Human data points”</a:t>
            </a:r>
          </a:p>
          <a:p>
            <a:pPr lvl="1"/>
            <a:r>
              <a:rPr lang="en-US" dirty="0"/>
              <a:t>Those who are passively surveilled by your system</a:t>
            </a:r>
          </a:p>
          <a:p>
            <a:pPr marL="0" indent="0">
              <a:buNone/>
            </a:pPr>
            <a:r>
              <a:rPr lang="en-US" dirty="0"/>
              <a:t>Civil society</a:t>
            </a:r>
          </a:p>
          <a:p>
            <a:pPr lvl="1"/>
            <a:r>
              <a:rPr lang="en-US" dirty="0"/>
              <a:t>E.g. people who aren’t on social media are still impacted by disinformation</a:t>
            </a:r>
          </a:p>
          <a:p>
            <a:pPr lvl="1"/>
            <a:r>
              <a:rPr lang="en-US" dirty="0"/>
              <a:t>People who care deeply about the issues or problem being addressed</a:t>
            </a:r>
          </a:p>
          <a:p>
            <a:pPr marL="0" indent="0">
              <a:buNone/>
            </a:pPr>
            <a:r>
              <a:rPr lang="en-US" dirty="0"/>
              <a:t>Those without access</a:t>
            </a:r>
          </a:p>
          <a:p>
            <a:pPr lvl="1"/>
            <a:r>
              <a:rPr lang="en-US" dirty="0"/>
              <a:t>Barriers include: cost, education, availability of necessary hardware and/or infrastructure, institutional censorship…</a:t>
            </a:r>
          </a:p>
        </p:txBody>
      </p:sp>
      <p:cxnSp>
        <p:nvCxnSpPr>
          <p:cNvPr id="3" name="Straight Connector 2">
            <a:extLst>
              <a:ext uri="{FF2B5EF4-FFF2-40B4-BE49-F238E27FC236}">
                <a16:creationId xmlns:a16="http://schemas.microsoft.com/office/drawing/2014/main" id="{FB275824-5332-C2CA-D86A-362C781C4C9B}"/>
              </a:ext>
            </a:extLst>
          </p:cNvPr>
          <p:cNvCxnSpPr>
            <a:cxnSpLocks/>
          </p:cNvCxnSpPr>
          <p:nvPr/>
        </p:nvCxnSpPr>
        <p:spPr>
          <a:xfrm flipV="1">
            <a:off x="935182" y="1417321"/>
            <a:ext cx="10609118" cy="22860"/>
          </a:xfrm>
          <a:prstGeom prst="line">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076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54057-B2C8-AB90-4AF6-93A9D8880425}"/>
              </a:ext>
            </a:extLst>
          </p:cNvPr>
          <p:cNvSpPr>
            <a:spLocks noGrp="1"/>
          </p:cNvSpPr>
          <p:nvPr>
            <p:ph type="title"/>
          </p:nvPr>
        </p:nvSpPr>
        <p:spPr/>
        <p:txBody>
          <a:bodyPr/>
          <a:lstStyle/>
          <a:p>
            <a:r>
              <a:rPr lang="en-US" dirty="0"/>
              <a:t>ACM Software Engineering Code of Ethics </a:t>
            </a:r>
          </a:p>
        </p:txBody>
      </p:sp>
      <p:sp>
        <p:nvSpPr>
          <p:cNvPr id="3" name="Content Placeholder 2">
            <a:extLst>
              <a:ext uri="{FF2B5EF4-FFF2-40B4-BE49-F238E27FC236}">
                <a16:creationId xmlns:a16="http://schemas.microsoft.com/office/drawing/2014/main" id="{972053F0-B949-F835-F5F5-4043B53AC55B}"/>
              </a:ext>
            </a:extLst>
          </p:cNvPr>
          <p:cNvSpPr>
            <a:spLocks noGrp="1"/>
          </p:cNvSpPr>
          <p:nvPr>
            <p:ph idx="1"/>
          </p:nvPr>
        </p:nvSpPr>
        <p:spPr>
          <a:xfrm>
            <a:off x="838200" y="1500160"/>
            <a:ext cx="9875108" cy="5221316"/>
          </a:xfrm>
        </p:spPr>
        <p:txBody>
          <a:bodyPr>
            <a:normAutofit fontScale="62500" lnSpcReduction="20000"/>
          </a:bodyPr>
          <a:lstStyle/>
          <a:p>
            <a:pPr fontAlgn="base">
              <a:spcAft>
                <a:spcPts val="900"/>
              </a:spcAft>
              <a:buNone/>
            </a:pPr>
            <a:r>
              <a:rPr lang="en-US" b="0" i="0" dirty="0">
                <a:solidFill>
                  <a:srgbClr val="333333"/>
                </a:solidFill>
                <a:effectLst/>
                <a:latin typeface="Georgia" panose="02040502050405020303" pitchFamily="18" charset="0"/>
              </a:rPr>
              <a:t>. PUBLIC – Software engineers shall act consistently with the public interest.</a:t>
            </a:r>
          </a:p>
          <a:p>
            <a:pPr fontAlgn="base">
              <a:spcAft>
                <a:spcPts val="900"/>
              </a:spcAft>
              <a:buNone/>
            </a:pPr>
            <a:r>
              <a:rPr lang="en-US" b="0" i="0" dirty="0">
                <a:solidFill>
                  <a:srgbClr val="333333"/>
                </a:solidFill>
                <a:effectLst/>
                <a:latin typeface="Georgia" panose="02040502050405020303" pitchFamily="18" charset="0"/>
              </a:rPr>
              <a:t>2. CLIENT AND EMPLOYER – Software engineers shall act in a manner that is in the best interests of their client and employer consistent with the public interest.</a:t>
            </a:r>
          </a:p>
          <a:p>
            <a:pPr fontAlgn="base">
              <a:spcAft>
                <a:spcPts val="900"/>
              </a:spcAft>
              <a:buNone/>
            </a:pPr>
            <a:r>
              <a:rPr lang="en-US" b="0" i="0" dirty="0">
                <a:solidFill>
                  <a:srgbClr val="333333"/>
                </a:solidFill>
                <a:effectLst/>
                <a:latin typeface="Georgia" panose="02040502050405020303" pitchFamily="18" charset="0"/>
              </a:rPr>
              <a:t>3. PRODUCT – Software engineers shall ensure that their products and related modifications meet the highest professional standards possible.</a:t>
            </a:r>
          </a:p>
          <a:p>
            <a:pPr fontAlgn="base">
              <a:spcAft>
                <a:spcPts val="900"/>
              </a:spcAft>
              <a:buNone/>
            </a:pPr>
            <a:r>
              <a:rPr lang="en-US" b="0" i="0" dirty="0">
                <a:solidFill>
                  <a:srgbClr val="333333"/>
                </a:solidFill>
                <a:effectLst/>
                <a:latin typeface="Georgia" panose="02040502050405020303" pitchFamily="18" charset="0"/>
              </a:rPr>
              <a:t>4. JUDGMENT – Software engineers shall maintain integrity and independence in their professional judgment.</a:t>
            </a:r>
          </a:p>
          <a:p>
            <a:pPr fontAlgn="base">
              <a:spcAft>
                <a:spcPts val="900"/>
              </a:spcAft>
              <a:buNone/>
            </a:pPr>
            <a:r>
              <a:rPr lang="en-US" b="0" i="0" dirty="0">
                <a:solidFill>
                  <a:srgbClr val="333333"/>
                </a:solidFill>
                <a:effectLst/>
                <a:latin typeface="Georgia" panose="02040502050405020303" pitchFamily="18" charset="0"/>
              </a:rPr>
              <a:t>5. MANAGEMENT – Software engineering managers and leaders shall subscribe to and promote an ethical approach to the management of software development and maintenance.</a:t>
            </a:r>
          </a:p>
          <a:p>
            <a:pPr fontAlgn="base">
              <a:spcAft>
                <a:spcPts val="900"/>
              </a:spcAft>
              <a:buNone/>
            </a:pPr>
            <a:r>
              <a:rPr lang="en-US" b="0" i="0" dirty="0">
                <a:solidFill>
                  <a:srgbClr val="333333"/>
                </a:solidFill>
                <a:effectLst/>
                <a:latin typeface="Georgia" panose="02040502050405020303" pitchFamily="18" charset="0"/>
              </a:rPr>
              <a:t>6. PROFESSION – Software engineers shall advance the integrity and reputation of the profession consistent with the public interest.</a:t>
            </a:r>
          </a:p>
          <a:p>
            <a:pPr fontAlgn="base">
              <a:spcAft>
                <a:spcPts val="900"/>
              </a:spcAft>
              <a:buNone/>
            </a:pPr>
            <a:r>
              <a:rPr lang="en-US" b="0" i="0" dirty="0">
                <a:solidFill>
                  <a:srgbClr val="333333"/>
                </a:solidFill>
                <a:effectLst/>
                <a:latin typeface="Georgia" panose="02040502050405020303" pitchFamily="18" charset="0"/>
              </a:rPr>
              <a:t>7. COLLEAGUES – Software engineers shall be fair to and supportive of their colleagues.</a:t>
            </a:r>
          </a:p>
          <a:p>
            <a:pPr marL="0" indent="0" fontAlgn="base">
              <a:spcAft>
                <a:spcPts val="900"/>
              </a:spcAft>
              <a:buNone/>
            </a:pPr>
            <a:r>
              <a:rPr lang="en-US" b="0" i="0" dirty="0">
                <a:solidFill>
                  <a:srgbClr val="333333"/>
                </a:solidFill>
                <a:effectLst/>
                <a:latin typeface="Georgia" panose="02040502050405020303" pitchFamily="18" charset="0"/>
              </a:rPr>
              <a:t>8. SELF – Software engineers shall participate in lifelong learning regarding the practice of their profession and shall promote an ethical approach to the practice of the profession.</a:t>
            </a:r>
          </a:p>
          <a:p>
            <a:endParaRPr lang="en-US" dirty="0"/>
          </a:p>
        </p:txBody>
      </p:sp>
      <p:sp>
        <p:nvSpPr>
          <p:cNvPr id="4" name="Slide Number Placeholder 3">
            <a:extLst>
              <a:ext uri="{FF2B5EF4-FFF2-40B4-BE49-F238E27FC236}">
                <a16:creationId xmlns:a16="http://schemas.microsoft.com/office/drawing/2014/main" id="{3EB9C7AB-D567-3747-E5B2-1619D211C9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8" name="https://ethics.acm.org/code-of-ethics/software-engineering-code/"/>
          <p:cNvSpPr txBox="1"/>
          <p:nvPr/>
        </p:nvSpPr>
        <p:spPr>
          <a:xfrm>
            <a:off x="4818812" y="206375"/>
            <a:ext cx="6975692"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u="sng">
                <a:hlinkClick r:id="rId2"/>
              </a:defRPr>
            </a:lvl1pPr>
          </a:lstStyle>
          <a:p>
            <a:pPr marL="0" marR="0" lvl="0" indent="0" algn="l" defTabSz="914400" rtl="0" eaLnBrk="1" fontAlgn="auto" latinLnBrk="0" hangingPunct="1">
              <a:lnSpc>
                <a:spcPct val="100000"/>
              </a:lnSpc>
              <a:spcBef>
                <a:spcPts val="0"/>
              </a:spcBef>
              <a:spcAft>
                <a:spcPts val="0"/>
              </a:spcAft>
              <a:buClrTx/>
              <a:buSzTx/>
              <a:buFontTx/>
              <a:buNone/>
              <a:tabLst/>
              <a:defRPr u="none"/>
            </a:pPr>
            <a:r>
              <a:rPr kumimoji="0"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https://ethics.acm.org/code-of-ethics/software-engineering-code/</a:t>
            </a:r>
          </a:p>
        </p:txBody>
      </p:sp>
    </p:spTree>
    <p:extLst>
      <p:ext uri="{BB962C8B-B14F-4D97-AF65-F5344CB8AC3E}">
        <p14:creationId xmlns:p14="http://schemas.microsoft.com/office/powerpoint/2010/main" val="2637732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Image" descr="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99008"/>
            <a:ext cx="10297165" cy="4128006"/>
          </a:xfrm>
          <a:prstGeom prst="rect">
            <a:avLst/>
          </a:prstGeom>
          <a:ln w="25400">
            <a:miter lim="400000"/>
          </a:ln>
          <a:effectLst>
            <a:outerShdw blurRad="254000" dist="127000" dir="5400000" rotWithShape="0">
              <a:srgbClr val="000000">
                <a:alpha val="70000"/>
              </a:srgbClr>
            </a:outerShdw>
          </a:effectLst>
        </p:spPr>
      </p:pic>
      <p:sp>
        <p:nvSpPr>
          <p:cNvPr id="2" name="TextBox 1">
            <a:extLst>
              <a:ext uri="{FF2B5EF4-FFF2-40B4-BE49-F238E27FC236}">
                <a16:creationId xmlns:a16="http://schemas.microsoft.com/office/drawing/2014/main" id="{41FF7A01-F024-4855-96BA-5D43716E8A5B}"/>
              </a:ext>
            </a:extLst>
          </p:cNvPr>
          <p:cNvSpPr txBox="1"/>
          <p:nvPr/>
        </p:nvSpPr>
        <p:spPr>
          <a:xfrm>
            <a:off x="7808147" y="5851455"/>
            <a:ext cx="3722914" cy="789960"/>
          </a:xfrm>
          <a:prstGeom prst="rect">
            <a:avLst/>
          </a:prstGeom>
          <a:solidFill>
            <a:schemeClr val="bg1"/>
          </a:solidFill>
          <a:ln w="28575"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sym typeface="Helvetica Neue"/>
              </a:rPr>
              <a:t>TLDR: No</a:t>
            </a:r>
          </a:p>
        </p:txBody>
      </p:sp>
      <p:sp>
        <p:nvSpPr>
          <p:cNvPr id="9" name="Title 8">
            <a:extLst>
              <a:ext uri="{FF2B5EF4-FFF2-40B4-BE49-F238E27FC236}">
                <a16:creationId xmlns:a16="http://schemas.microsoft.com/office/drawing/2014/main" id="{0574E41B-C184-03AE-9F11-14240020B629}"/>
              </a:ext>
            </a:extLst>
          </p:cNvPr>
          <p:cNvSpPr>
            <a:spLocks noGrp="1"/>
          </p:cNvSpPr>
          <p:nvPr>
            <p:ph type="title"/>
          </p:nvPr>
        </p:nvSpPr>
        <p:spPr/>
        <p:txBody>
          <a:bodyPr/>
          <a:lstStyle/>
          <a:p>
            <a:r>
              <a:rPr lang="en-US" dirty="0"/>
              <a:t>Does this code change developer behavior?</a:t>
            </a:r>
          </a:p>
        </p:txBody>
      </p:sp>
    </p:spTree>
    <p:extLst>
      <p:ext uri="{BB962C8B-B14F-4D97-AF65-F5344CB8AC3E}">
        <p14:creationId xmlns:p14="http://schemas.microsoft.com/office/powerpoint/2010/main" val="137777164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Google Shape;184;g15e7e72aa08_0_47"/>
          <p:cNvSpPr txBox="1">
            <a:spLocks noGrp="1"/>
          </p:cNvSpPr>
          <p:nvPr>
            <p:ph type="title"/>
          </p:nvPr>
        </p:nvSpPr>
        <p:spPr>
          <a:prstGeom prst="rect">
            <a:avLst/>
          </a:prstGeom>
        </p:spPr>
        <p:txBody>
          <a:bodyPr/>
          <a:lstStyle/>
          <a:p>
            <a:r>
              <a:rPr lang="en-US"/>
              <a:t>Where does this leave us?</a:t>
            </a:r>
            <a:endParaRPr lang="en-US" dirty="0"/>
          </a:p>
        </p:txBody>
      </p:sp>
      <p:sp>
        <p:nvSpPr>
          <p:cNvPr id="152" name="Google Shape;185;g15e7e72aa08_0_47"/>
          <p:cNvSpPr txBox="1">
            <a:spLocks noGrp="1"/>
          </p:cNvSpPr>
          <p:nvPr>
            <p:ph idx="1"/>
          </p:nvPr>
        </p:nvSpPr>
        <p:spPr>
          <a:xfrm>
            <a:off x="838200" y="1500160"/>
            <a:ext cx="7887346" cy="5103840"/>
          </a:xfrm>
          <a:prstGeom prst="rect">
            <a:avLst/>
          </a:prstGeom>
        </p:spPr>
        <p:txBody>
          <a:bodyPr/>
          <a:lstStyle/>
          <a:p>
            <a:pPr>
              <a:lnSpc>
                <a:spcPct val="100000"/>
              </a:lnSpc>
            </a:pPr>
            <a:r>
              <a:rPr lang="en-US" b="1" dirty="0"/>
              <a:t>So that we can sleep at night</a:t>
            </a:r>
          </a:p>
          <a:p>
            <a:pPr lvl="1"/>
            <a:r>
              <a:rPr lang="en-US" dirty="0"/>
              <a:t>Consider the different ways that our software may </a:t>
            </a:r>
            <a:r>
              <a:rPr lang="en-US" dirty="0">
                <a:solidFill>
                  <a:srgbClr val="FF0000"/>
                </a:solidFill>
              </a:rPr>
              <a:t>impact</a:t>
            </a:r>
            <a:r>
              <a:rPr lang="en-US" dirty="0"/>
              <a:t> others</a:t>
            </a:r>
          </a:p>
          <a:p>
            <a:pPr lvl="1"/>
            <a:r>
              <a:rPr lang="en-US" dirty="0"/>
              <a:t>Consider the ways in which our software </a:t>
            </a:r>
            <a:r>
              <a:rPr lang="en-US" dirty="0">
                <a:solidFill>
                  <a:srgbClr val="FF0000"/>
                </a:solidFill>
              </a:rPr>
              <a:t>interacts</a:t>
            </a:r>
            <a:r>
              <a:rPr lang="en-US" dirty="0"/>
              <a:t> with the political, social, and economic systems in which we and our users live</a:t>
            </a:r>
          </a:p>
          <a:p>
            <a:pPr lvl="1"/>
            <a:r>
              <a:rPr lang="en-US" dirty="0"/>
              <a:t>Follow </a:t>
            </a:r>
            <a:r>
              <a:rPr lang="en-US" dirty="0">
                <a:solidFill>
                  <a:srgbClr val="FF0000"/>
                </a:solidFill>
              </a:rPr>
              <a:t>best practices</a:t>
            </a:r>
            <a:r>
              <a:rPr lang="en-US" dirty="0"/>
              <a:t>, and actively push to improve them</a:t>
            </a:r>
          </a:p>
          <a:p>
            <a:pPr lvl="1"/>
            <a:r>
              <a:rPr lang="en-US" dirty="0"/>
              <a:t>Encourage </a:t>
            </a:r>
            <a:r>
              <a:rPr lang="en-US" dirty="0">
                <a:solidFill>
                  <a:srgbClr val="FF0000"/>
                </a:solidFill>
              </a:rPr>
              <a:t>diversity</a:t>
            </a:r>
            <a:r>
              <a:rPr lang="en-US" dirty="0"/>
              <a:t> in our development teams</a:t>
            </a:r>
          </a:p>
          <a:p>
            <a:pPr lvl="1"/>
            <a:r>
              <a:rPr lang="en-US" dirty="0"/>
              <a:t>Engage in </a:t>
            </a:r>
            <a:r>
              <a:rPr lang="en-US" dirty="0">
                <a:solidFill>
                  <a:srgbClr val="FF0000"/>
                </a:solidFill>
              </a:rPr>
              <a:t>honest conversations </a:t>
            </a:r>
            <a:r>
              <a:rPr lang="en-US" dirty="0"/>
              <a:t>with our co-workers and supervisors to explore possible ethical issues and their implications.</a:t>
            </a:r>
          </a:p>
          <a:p>
            <a:pPr marL="0" indent="0">
              <a:buNone/>
            </a:pPr>
            <a:r>
              <a:rPr lang="en-US" dirty="0"/>
              <a:t>Also… you just don’t always get to sleep at night.</a:t>
            </a:r>
          </a:p>
        </p:txBody>
      </p:sp>
      <p:sp>
        <p:nvSpPr>
          <p:cNvPr id="153" name="Slide Number"/>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56" name="Google Shape;189;g15e7e72aa08_0_47"/>
          <p:cNvSpPr txBox="1"/>
          <p:nvPr/>
        </p:nvSpPr>
        <p:spPr>
          <a:xfrm>
            <a:off x="152400" y="902400"/>
            <a:ext cx="1500001" cy="230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75611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ode of Ethics"/>
          <p:cNvSpPr txBox="1">
            <a:spLocks noGrp="1"/>
          </p:cNvSpPr>
          <p:nvPr>
            <p:ph type="title"/>
          </p:nvPr>
        </p:nvSpPr>
        <p:spPr>
          <a:xfrm>
            <a:off x="838200" y="18255"/>
            <a:ext cx="10515600" cy="1325563"/>
          </a:xfrm>
        </p:spPr>
        <p:txBody>
          <a:bodyPr>
            <a:normAutofit/>
          </a:bodyPr>
          <a:lstStyle/>
          <a:p>
            <a:r>
              <a:rPr lang="en-US" dirty="0"/>
              <a:t>Badly-engineered software can kill people</a:t>
            </a:r>
          </a:p>
        </p:txBody>
      </p:sp>
      <p:sp>
        <p:nvSpPr>
          <p:cNvPr id="158" name="Bug in software caused 100x greater exposure to radiation than intended…"/>
          <p:cNvSpPr txBox="1">
            <a:spLocks noGrp="1"/>
          </p:cNvSpPr>
          <p:nvPr>
            <p:ph idx="1"/>
          </p:nvPr>
        </p:nvSpPr>
        <p:spPr>
          <a:xfrm>
            <a:off x="838200" y="1500188"/>
            <a:ext cx="6529552" cy="4351337"/>
          </a:xfrm>
        </p:spPr>
        <p:txBody>
          <a:bodyPr/>
          <a:lstStyle/>
          <a:p>
            <a:r>
              <a:rPr lang="en-US" dirty="0"/>
              <a:t>Therac-25 (1985-1987)</a:t>
            </a:r>
          </a:p>
          <a:p>
            <a:r>
              <a:rPr lang="en-US" dirty="0"/>
              <a:t>Bug in software caused 100x greater exposure to radiation than intended</a:t>
            </a:r>
          </a:p>
          <a:p>
            <a:r>
              <a:rPr lang="en-US" dirty="0"/>
              <a:t>At least 6 died</a:t>
            </a:r>
          </a:p>
          <a:p>
            <a:r>
              <a:rPr lang="en-US" dirty="0"/>
              <a:t>Likely far more suffered: deaths occurred over a period of 2 years!</a:t>
            </a:r>
          </a:p>
          <a:p>
            <a:r>
              <a:rPr lang="en-US" dirty="0"/>
              <a:t>Weak accountability in manufacturer’s organization</a:t>
            </a:r>
          </a:p>
        </p:txBody>
      </p:sp>
      <p:pic>
        <p:nvPicPr>
          <p:cNvPr id="159" name="Image" descr="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1" y="1542852"/>
            <a:ext cx="4088699" cy="3027775"/>
          </a:xfrm>
          <a:prstGeom prst="rect">
            <a:avLst/>
          </a:prstGeom>
          <a:ln w="12700">
            <a:miter lim="400000"/>
          </a:ln>
        </p:spPr>
      </p:pic>
      <p:sp>
        <p:nvSpPr>
          <p:cNvPr id="160" name="“Therac-25” by Catalina Márquez, Wikimedia commons, CC BY-SA 4.0"/>
          <p:cNvSpPr txBox="1"/>
          <p:nvPr/>
        </p:nvSpPr>
        <p:spPr>
          <a:xfrm>
            <a:off x="8509491" y="4790104"/>
            <a:ext cx="3294172" cy="1897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a:ln>
                  <a:noFill/>
                </a:ln>
                <a:solidFill>
                  <a:prstClr val="black"/>
                </a:solidFill>
                <a:effectLst/>
                <a:uLnTx/>
                <a:uFillTx/>
                <a:latin typeface="Calibri" panose="020F0502020204030204"/>
                <a:ea typeface="+mn-ea"/>
                <a:cs typeface="+mn-cs"/>
              </a:rPr>
              <a:t>“Therac-25” by Catalina Márquez, Wikimedia commons, CC BY-SA 4.0</a:t>
            </a:r>
          </a:p>
        </p:txBody>
      </p:sp>
      <p:sp>
        <p:nvSpPr>
          <p:cNvPr id="161" name="https://ethicsunwrapped.utexas.edu/case-study/therac-25"/>
          <p:cNvSpPr txBox="1"/>
          <p:nvPr/>
        </p:nvSpPr>
        <p:spPr>
          <a:xfrm>
            <a:off x="603248" y="6322255"/>
            <a:ext cx="3122650" cy="205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u="sng">
                <a:hlinkClick r:id="rId4"/>
              </a:defRPr>
            </a:lvl1pPr>
          </a:lstStyle>
          <a:p>
            <a:pPr marL="0" marR="0" lvl="0" indent="0" algn="l" defTabSz="914400" rtl="0" eaLnBrk="1" fontAlgn="auto" latinLnBrk="0" hangingPunct="1">
              <a:lnSpc>
                <a:spcPct val="100000"/>
              </a:lnSpc>
              <a:spcBef>
                <a:spcPts val="0"/>
              </a:spcBef>
              <a:spcAft>
                <a:spcPts val="0"/>
              </a:spcAft>
              <a:buClrTx/>
              <a:buSzTx/>
              <a:buFontTx/>
              <a:buNone/>
              <a:tabLst/>
              <a:defRPr u="none"/>
            </a:pPr>
            <a:r>
              <a:rPr kumimoji="0" sz="1000" b="0" i="0" u="none" strike="noStrike" kern="1200" cap="none" spc="0" normalizeH="0" baseline="0" noProof="0">
                <a:ln>
                  <a:noFill/>
                </a:ln>
                <a:solidFill>
                  <a:prstClr val="black"/>
                </a:solidFill>
                <a:effectLst/>
                <a:uLnTx/>
                <a:uFillTx/>
                <a:latin typeface="Calibri" panose="020F0502020204030204"/>
                <a:ea typeface="+mn-ea"/>
                <a:cs typeface="+mn-cs"/>
                <a:hlinkClick r:id="rId4"/>
              </a:rPr>
              <a:t>https://ethicsunwrapped.utexas.edu/case-study/therac-25</a:t>
            </a:r>
          </a:p>
        </p:txBody>
      </p:sp>
    </p:spTree>
    <p:extLst>
      <p:ext uri="{BB962C8B-B14F-4D97-AF65-F5344CB8AC3E}">
        <p14:creationId xmlns:p14="http://schemas.microsoft.com/office/powerpoint/2010/main" val="2927292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Google Shape;151;p9" descr="Google Shape;151;p9"/>
          <p:cNvPicPr>
            <a:picLocks noChangeAspect="1"/>
          </p:cNvPicPr>
          <p:nvPr/>
        </p:nvPicPr>
        <p:blipFill>
          <a:blip r:embed="rId3"/>
          <a:srcRect l="8093" t="5734"/>
          <a:stretch>
            <a:fillRect/>
          </a:stretch>
        </p:blipFill>
        <p:spPr>
          <a:xfrm>
            <a:off x="5161161" y="1538582"/>
            <a:ext cx="6898879" cy="5100193"/>
          </a:xfrm>
          <a:prstGeom prst="rect">
            <a:avLst/>
          </a:prstGeom>
          <a:ln w="12700">
            <a:miter lim="400000"/>
          </a:ln>
        </p:spPr>
      </p:pic>
      <p:sp>
        <p:nvSpPr>
          <p:cNvPr id="118" name="Slide Number"/>
          <p:cNvSpPr txBox="1">
            <a:spLocks noGrp="1"/>
          </p:cNvSpPr>
          <p:nvPr>
            <p:ph type="sldNum" sz="quarter" idx="12"/>
          </p:nvPr>
        </p:nvSpPr>
        <p:spPr>
          <a:xfrm>
            <a:off x="11104373" y="6400413"/>
            <a:ext cx="249427"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vert="horz" wrap="none" lIns="45720" tIns="45720" rIns="45720" bIns="4572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alibri"/>
                <a:ea typeface="Calibri"/>
                <a:cs typeface="Calibri"/>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5E5E5E"/>
                </a:solidFill>
                <a:effectLst/>
                <a:uFillTx/>
                <a:latin typeface="+mn-lt"/>
                <a:ea typeface="+mn-ea"/>
                <a:cs typeface="+mn-cs"/>
                <a:sym typeface="Arial"/>
              </a:defRPr>
            </a:lvl2pPr>
            <a:lvl3pPr marL="0" marR="0" indent="0" algn="l" defTabSz="4572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5E5E5E"/>
                </a:solidFill>
                <a:effectLst/>
                <a:uFillTx/>
                <a:latin typeface="+mn-lt"/>
                <a:ea typeface="+mn-ea"/>
                <a:cs typeface="+mn-cs"/>
                <a:sym typeface="Arial"/>
              </a:defRPr>
            </a:lvl3pPr>
            <a:lvl4pPr marL="0" marR="0" indent="0" algn="l" defTabSz="4572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5E5E5E"/>
                </a:solidFill>
                <a:effectLst/>
                <a:uFillTx/>
                <a:latin typeface="+mn-lt"/>
                <a:ea typeface="+mn-ea"/>
                <a:cs typeface="+mn-cs"/>
                <a:sym typeface="Arial"/>
              </a:defRPr>
            </a:lvl4pPr>
            <a:lvl5pPr marL="0" marR="0" indent="0" algn="l" defTabSz="4572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5E5E5E"/>
                </a:solidFill>
                <a:effectLst/>
                <a:uFillTx/>
                <a:latin typeface="+mn-lt"/>
                <a:ea typeface="+mn-ea"/>
                <a:cs typeface="+mn-cs"/>
                <a:sym typeface="Arial"/>
              </a:defRPr>
            </a:lvl5pPr>
            <a:lvl6pPr marL="0" marR="0" indent="0" algn="l" defTabSz="4572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5E5E5E"/>
                </a:solidFill>
                <a:effectLst/>
                <a:uFillTx/>
                <a:latin typeface="+mn-lt"/>
                <a:ea typeface="+mn-ea"/>
                <a:cs typeface="+mn-cs"/>
                <a:sym typeface="Arial"/>
              </a:defRPr>
            </a:lvl6pPr>
            <a:lvl7pPr marL="0" marR="0" indent="0" algn="l" defTabSz="4572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5E5E5E"/>
                </a:solidFill>
                <a:effectLst/>
                <a:uFillTx/>
                <a:latin typeface="+mn-lt"/>
                <a:ea typeface="+mn-ea"/>
                <a:cs typeface="+mn-cs"/>
                <a:sym typeface="Arial"/>
              </a:defRPr>
            </a:lvl7pPr>
            <a:lvl8pPr marL="0" marR="0" indent="0" algn="l" defTabSz="4572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5E5E5E"/>
                </a:solidFill>
                <a:effectLst/>
                <a:uFillTx/>
                <a:latin typeface="+mn-lt"/>
                <a:ea typeface="+mn-ea"/>
                <a:cs typeface="+mn-cs"/>
                <a:sym typeface="Arial"/>
              </a:defRPr>
            </a:lvl8pPr>
            <a:lvl9pPr marL="0" marR="0" indent="0" algn="l" defTabSz="4572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5E5E5E"/>
                </a:solidFill>
                <a:effectLst/>
                <a:uFillTx/>
                <a:latin typeface="+mn-lt"/>
                <a:ea typeface="+mn-ea"/>
                <a:cs typeface="+mn-cs"/>
                <a:sym typeface="Arial"/>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117" name="Google Shape;148;p9"/>
          <p:cNvSpPr txBox="1">
            <a:spLocks noGrp="1"/>
          </p:cNvSpPr>
          <p:nvPr>
            <p:ph idx="4294967295"/>
          </p:nvPr>
        </p:nvSpPr>
        <p:spPr>
          <a:xfrm>
            <a:off x="0" y="1500188"/>
            <a:ext cx="7887494" cy="4351338"/>
          </a:xfrm>
          <a:prstGeom prst="rect">
            <a:avLst/>
          </a:prstGeom>
        </p:spPr>
        <p:txBody>
          <a:bodyPr/>
          <a:lstStyle/>
          <a:p>
            <a:r>
              <a:t>Example: Volkswagen diesel emissions</a:t>
            </a:r>
          </a:p>
        </p:txBody>
      </p:sp>
      <p:pic>
        <p:nvPicPr>
          <p:cNvPr id="119" name="Google Shape;149;p9" descr="Google Shape;149;p9"/>
          <p:cNvPicPr>
            <a:picLocks noChangeAspect="1"/>
          </p:cNvPicPr>
          <p:nvPr/>
        </p:nvPicPr>
        <p:blipFill>
          <a:blip r:embed="rId4"/>
          <a:srcRect l="6662" t="2401" r="2840" b="8663"/>
          <a:stretch>
            <a:fillRect/>
          </a:stretch>
        </p:blipFill>
        <p:spPr>
          <a:xfrm>
            <a:off x="-3692" y="1495607"/>
            <a:ext cx="5215514" cy="5186144"/>
          </a:xfrm>
          <a:prstGeom prst="rect">
            <a:avLst/>
          </a:prstGeom>
          <a:ln w="12700">
            <a:miter lim="400000"/>
          </a:ln>
        </p:spPr>
      </p:pic>
      <p:sp>
        <p:nvSpPr>
          <p:cNvPr id="120" name="Google Shape;150;p9"/>
          <p:cNvSpPr txBox="1"/>
          <p:nvPr/>
        </p:nvSpPr>
        <p:spPr>
          <a:xfrm>
            <a:off x="2159758" y="6547751"/>
            <a:ext cx="10042278" cy="28982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400" tIns="25400" rIns="25400" bIns="25400" anchor="ctr">
            <a:spAutoFit/>
          </a:bodyPr>
          <a:lstStyle>
            <a:lvl1pPr algn="ctr">
              <a:defRPr sz="3100" u="sng">
                <a:solidFill>
                  <a:srgbClr val="0000FF"/>
                </a:solidFill>
                <a:uFill>
                  <a:solidFill>
                    <a:srgbClr val="0000FF"/>
                  </a:solidFill>
                </a:uFill>
                <a:latin typeface="Helvetica Neue"/>
                <a:ea typeface="Helvetica Neue"/>
                <a:cs typeface="Helvetica Neue"/>
                <a:sym typeface="Helvetica Neue"/>
                <a:hlinkClick r:id="rId5"/>
              </a:defRPr>
            </a:lvl1p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5E5E5E"/>
                </a:solidFill>
                <a:uFillTx/>
              </a:defRPr>
            </a:pPr>
            <a:r>
              <a:rPr kumimoji="0" sz="1550" b="0" i="0" u="sng" strike="noStrike" kern="1200" cap="none" spc="0" normalizeH="0" baseline="0" noProof="0">
                <a:ln>
                  <a:noFill/>
                </a:ln>
                <a:solidFill>
                  <a:srgbClr val="5E5E5E"/>
                </a:solidFill>
                <a:effectLst/>
                <a:uLnTx/>
                <a:uFillTx/>
                <a:latin typeface="Helvetica Neue"/>
                <a:ea typeface="Helvetica Neue"/>
                <a:cs typeface="Helvetica Neue"/>
                <a:sym typeface="Helvetica Neue"/>
                <a:hlinkClick r:id="rId5"/>
              </a:rPr>
              <a:t>“How Volkswagen’s ‘Defeat Devices’ Worked” By Guilbert Gates, Jack Ewing, Karl Russell and Derek Watkins</a:t>
            </a:r>
          </a:p>
        </p:txBody>
      </p:sp>
      <p:sp>
        <p:nvSpPr>
          <p:cNvPr id="121" name="Google Shape;152;p9"/>
          <p:cNvSpPr txBox="1"/>
          <p:nvPr/>
        </p:nvSpPr>
        <p:spPr>
          <a:xfrm rot="19443404">
            <a:off x="560537" y="3534448"/>
            <a:ext cx="3116302" cy="389850"/>
          </a:xfrm>
          <a:prstGeom prst="rect">
            <a:avLst/>
          </a:prstGeom>
          <a:solidFill>
            <a:srgbClr val="ED220D"/>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400" tIns="25400" rIns="25400" bIns="25400" anchor="ctr">
            <a:spAutoFit/>
          </a:bodyPr>
          <a:lstStyle>
            <a:lvl1pPr algn="ctr">
              <a:defRPr sz="4400">
                <a:solidFill>
                  <a:srgbClr val="FFFFFF"/>
                </a:solidFill>
                <a:latin typeface="Helvetica Neue"/>
                <a:ea typeface="Helvetica Neue"/>
                <a:cs typeface="Helvetica Neue"/>
                <a:sym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200" b="0" i="0" u="none" strike="noStrike" kern="1200" cap="none" spc="0" normalizeH="0" baseline="0" noProof="0">
                <a:ln>
                  <a:noFill/>
                </a:ln>
                <a:solidFill>
                  <a:srgbClr val="FFFFFF"/>
                </a:solidFill>
                <a:effectLst/>
                <a:uLnTx/>
                <a:uFillTx/>
                <a:latin typeface="Helvetica Neue"/>
                <a:ea typeface="Helvetica Neue"/>
                <a:cs typeface="Helvetica Neue"/>
                <a:sym typeface="Helvetica Neue"/>
              </a:rPr>
              <a:t>$14.7 billion settlement </a:t>
            </a:r>
          </a:p>
        </p:txBody>
      </p:sp>
      <p:sp>
        <p:nvSpPr>
          <p:cNvPr id="2" name="Rectangle 1">
            <a:extLst>
              <a:ext uri="{FF2B5EF4-FFF2-40B4-BE49-F238E27FC236}">
                <a16:creationId xmlns:a16="http://schemas.microsoft.com/office/drawing/2014/main" id="{5A675E58-4A11-B2D0-0C50-EC358FBC75B6}"/>
              </a:ext>
            </a:extLst>
          </p:cNvPr>
          <p:cNvSpPr/>
          <p:nvPr/>
        </p:nvSpPr>
        <p:spPr>
          <a:xfrm>
            <a:off x="4956464" y="1600200"/>
            <a:ext cx="1139537" cy="423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tle 2">
            <a:extLst>
              <a:ext uri="{FF2B5EF4-FFF2-40B4-BE49-F238E27FC236}">
                <a16:creationId xmlns:a16="http://schemas.microsoft.com/office/drawing/2014/main" id="{CD29A5C1-B66F-5ECB-430B-719795F204EE}"/>
              </a:ext>
            </a:extLst>
          </p:cNvPr>
          <p:cNvSpPr>
            <a:spLocks noGrp="1"/>
          </p:cNvSpPr>
          <p:nvPr>
            <p:ph type="title"/>
          </p:nvPr>
        </p:nvSpPr>
        <p:spPr>
          <a:xfrm>
            <a:off x="838199" y="18255"/>
            <a:ext cx="11123141" cy="1325563"/>
          </a:xfrm>
        </p:spPr>
        <p:txBody>
          <a:bodyPr/>
          <a:lstStyle/>
          <a:p>
            <a:r>
              <a:rPr lang="en-US" err="1"/>
              <a:t>Criming</a:t>
            </a:r>
            <a:r>
              <a:rPr lang="en-US"/>
              <a:t> Corporates Need Software Engineers</a:t>
            </a:r>
          </a:p>
        </p:txBody>
      </p:sp>
    </p:spTree>
    <p:extLst>
      <p:ext uri="{BB962C8B-B14F-4D97-AF65-F5344CB8AC3E}">
        <p14:creationId xmlns:p14="http://schemas.microsoft.com/office/powerpoint/2010/main" val="288595176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DD70D8-7252-27C8-9869-01B48AA050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448BA17-72BD-4933-65A3-11443692818B}"/>
              </a:ext>
            </a:extLst>
          </p:cNvPr>
          <p:cNvSpPr>
            <a:spLocks noGrp="1"/>
          </p:cNvSpPr>
          <p:nvPr>
            <p:ph type="title"/>
          </p:nvPr>
        </p:nvSpPr>
        <p:spPr>
          <a:xfrm>
            <a:off x="838200" y="18255"/>
            <a:ext cx="11049000" cy="1325563"/>
          </a:xfrm>
        </p:spPr>
        <p:txBody>
          <a:bodyPr/>
          <a:lstStyle/>
          <a:p>
            <a:r>
              <a:rPr lang="en-US" dirty="0" err="1"/>
              <a:t>Criming</a:t>
            </a:r>
            <a:r>
              <a:rPr lang="en-US" dirty="0"/>
              <a:t> Corporates Need Software Engineers</a:t>
            </a:r>
          </a:p>
        </p:txBody>
      </p:sp>
      <p:pic>
        <p:nvPicPr>
          <p:cNvPr id="4" name="Picture 3">
            <a:extLst>
              <a:ext uri="{FF2B5EF4-FFF2-40B4-BE49-F238E27FC236}">
                <a16:creationId xmlns:a16="http://schemas.microsoft.com/office/drawing/2014/main" id="{AF28CF22-6ED2-8681-6B32-C80B37EDED5F}"/>
              </a:ext>
            </a:extLst>
          </p:cNvPr>
          <p:cNvPicPr>
            <a:picLocks noChangeAspect="1"/>
          </p:cNvPicPr>
          <p:nvPr/>
        </p:nvPicPr>
        <p:blipFill>
          <a:blip r:embed="rId2"/>
          <a:stretch>
            <a:fillRect/>
          </a:stretch>
        </p:blipFill>
        <p:spPr>
          <a:xfrm>
            <a:off x="838199" y="1687234"/>
            <a:ext cx="9492049" cy="4797531"/>
          </a:xfrm>
          <a:prstGeom prst="rect">
            <a:avLst/>
          </a:prstGeom>
        </p:spPr>
      </p:pic>
    </p:spTree>
    <p:extLst>
      <p:ext uri="{BB962C8B-B14F-4D97-AF65-F5344CB8AC3E}">
        <p14:creationId xmlns:p14="http://schemas.microsoft.com/office/powerpoint/2010/main" val="3373207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Google Shape;111;p5"/>
          <p:cNvSpPr txBox="1">
            <a:spLocks noGrp="1"/>
          </p:cNvSpPr>
          <p:nvPr>
            <p:ph type="title"/>
          </p:nvPr>
        </p:nvSpPr>
        <p:spPr/>
        <p:txBody>
          <a:bodyPr/>
          <a:lstStyle/>
          <a:p>
            <a:r>
              <a:rPr lang="en-US" dirty="0"/>
              <a:t>ML (&amp;</a:t>
            </a:r>
            <a:r>
              <a:rPr lang="en-US" dirty="0" err="1"/>
              <a:t>LLMs&amp;etc</a:t>
            </a:r>
            <a:r>
              <a:rPr lang="en-US" dirty="0"/>
              <a:t>) Reinforce, “Launder” Bias</a:t>
            </a:r>
          </a:p>
        </p:txBody>
      </p:sp>
      <p:sp>
        <p:nvSpPr>
          <p:cNvPr id="80" name="Google Shape;112;p5"/>
          <p:cNvSpPr txBox="1">
            <a:spLocks noGrp="1"/>
          </p:cNvSpPr>
          <p:nvPr>
            <p:ph idx="1"/>
          </p:nvPr>
        </p:nvSpPr>
        <p:spPr/>
        <p:txBody>
          <a:bodyPr>
            <a:normAutofit/>
          </a:bodyPr>
          <a:lstStyle>
            <a:lvl1pPr>
              <a:defRPr sz="5400"/>
            </a:lvl1pPr>
          </a:lstStyle>
          <a:p>
            <a:r>
              <a:rPr lang="en-US" sz="2400" dirty="0"/>
              <a:t>The COMPAS sentencing tool discriminates against black defendants </a:t>
            </a:r>
          </a:p>
        </p:txBody>
      </p:sp>
      <p:sp>
        <p:nvSpPr>
          <p:cNvPr id="81" name="Slide Number"/>
          <p:cNvSpPr txBox="1">
            <a:spLocks noGrp="1"/>
          </p:cNvSpPr>
          <p:nvPr>
            <p:ph type="sldNum" sz="quarter" idx="12"/>
          </p:nvPr>
        </p:nvSpPr>
        <p: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wrap="none" lIns="45720" tIns="45720" rIns="45720" bIns="4572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alibri"/>
                <a:ea typeface="Calibri"/>
                <a:cs typeface="Calibri"/>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5E5E5E"/>
                </a:solidFill>
                <a:effectLst/>
                <a:uFillTx/>
                <a:latin typeface="+mn-lt"/>
                <a:ea typeface="+mn-ea"/>
                <a:cs typeface="+mn-cs"/>
                <a:sym typeface="Arial"/>
              </a:defRPr>
            </a:lvl2pPr>
            <a:lvl3pPr marL="0" marR="0" indent="0" algn="l" defTabSz="4572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5E5E5E"/>
                </a:solidFill>
                <a:effectLst/>
                <a:uFillTx/>
                <a:latin typeface="+mn-lt"/>
                <a:ea typeface="+mn-ea"/>
                <a:cs typeface="+mn-cs"/>
                <a:sym typeface="Arial"/>
              </a:defRPr>
            </a:lvl3pPr>
            <a:lvl4pPr marL="0" marR="0" indent="0" algn="l" defTabSz="4572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5E5E5E"/>
                </a:solidFill>
                <a:effectLst/>
                <a:uFillTx/>
                <a:latin typeface="+mn-lt"/>
                <a:ea typeface="+mn-ea"/>
                <a:cs typeface="+mn-cs"/>
                <a:sym typeface="Arial"/>
              </a:defRPr>
            </a:lvl4pPr>
            <a:lvl5pPr marL="0" marR="0" indent="0" algn="l" defTabSz="4572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5E5E5E"/>
                </a:solidFill>
                <a:effectLst/>
                <a:uFillTx/>
                <a:latin typeface="+mn-lt"/>
                <a:ea typeface="+mn-ea"/>
                <a:cs typeface="+mn-cs"/>
                <a:sym typeface="Arial"/>
              </a:defRPr>
            </a:lvl5pPr>
            <a:lvl6pPr marL="0" marR="0" indent="0" algn="l" defTabSz="4572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5E5E5E"/>
                </a:solidFill>
                <a:effectLst/>
                <a:uFillTx/>
                <a:latin typeface="+mn-lt"/>
                <a:ea typeface="+mn-ea"/>
                <a:cs typeface="+mn-cs"/>
                <a:sym typeface="Arial"/>
              </a:defRPr>
            </a:lvl6pPr>
            <a:lvl7pPr marL="0" marR="0" indent="0" algn="l" defTabSz="4572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5E5E5E"/>
                </a:solidFill>
                <a:effectLst/>
                <a:uFillTx/>
                <a:latin typeface="+mn-lt"/>
                <a:ea typeface="+mn-ea"/>
                <a:cs typeface="+mn-cs"/>
                <a:sym typeface="Arial"/>
              </a:defRPr>
            </a:lvl7pPr>
            <a:lvl8pPr marL="0" marR="0" indent="0" algn="l" defTabSz="4572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5E5E5E"/>
                </a:solidFill>
                <a:effectLst/>
                <a:uFillTx/>
                <a:latin typeface="+mn-lt"/>
                <a:ea typeface="+mn-ea"/>
                <a:cs typeface="+mn-cs"/>
                <a:sym typeface="Arial"/>
              </a:defRPr>
            </a:lvl8pPr>
            <a:lvl9pPr marL="0" marR="0" indent="0" algn="l" defTabSz="457200" rtl="0" fontAlgn="auto" latinLnBrk="0" hangingPunct="0">
              <a:lnSpc>
                <a:spcPct val="100000"/>
              </a:lnSpc>
              <a:spcBef>
                <a:spcPts val="0"/>
              </a:spcBef>
              <a:spcAft>
                <a:spcPts val="0"/>
              </a:spcAft>
              <a:buClrTx/>
              <a:buSzTx/>
              <a:buFontTx/>
              <a:buNone/>
              <a:tabLst/>
              <a:defRPr kumimoji="0" sz="700" b="0" i="0" u="none" strike="noStrike" cap="none" spc="0" normalizeH="0" baseline="0">
                <a:ln>
                  <a:noFill/>
                </a:ln>
                <a:solidFill>
                  <a:srgbClr val="5E5E5E"/>
                </a:solidFill>
                <a:effectLst/>
                <a:uFillTx/>
                <a:latin typeface="+mn-lt"/>
                <a:ea typeface="+mn-ea"/>
                <a:cs typeface="+mn-cs"/>
                <a:sym typeface="Arial"/>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888888"/>
              </a:solidFill>
              <a:effectLst/>
              <a:uLnTx/>
              <a:uFillTx/>
              <a:latin typeface="Calibri"/>
              <a:cs typeface="Calibri"/>
              <a:sym typeface="Calibri"/>
            </a:endParaRPr>
          </a:p>
        </p:txBody>
      </p:sp>
      <p:sp>
        <p:nvSpPr>
          <p:cNvPr id="82" name="Google Shape;113;p5"/>
          <p:cNvSpPr txBox="1"/>
          <p:nvPr/>
        </p:nvSpPr>
        <p:spPr>
          <a:xfrm>
            <a:off x="1162087" y="6499245"/>
            <a:ext cx="9051888" cy="259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700">
                <a:latin typeface="Helvetica Neue"/>
                <a:ea typeface="Helvetica Neue"/>
                <a:cs typeface="Helvetica Neue"/>
                <a:sym typeface="Helvetica Neue"/>
              </a:defRPr>
            </a:pPr>
            <a:r>
              <a:rPr kumimoji="0" sz="1350" b="0" i="0" u="none" strike="noStrike" kern="1200" cap="none" spc="0" normalizeH="0" baseline="0" noProof="0">
                <a:ln>
                  <a:noFill/>
                </a:ln>
                <a:solidFill>
                  <a:prstClr val="black"/>
                </a:solidFill>
                <a:effectLst/>
                <a:uLnTx/>
                <a:uFillTx/>
                <a:latin typeface="Helvetica Neue"/>
                <a:ea typeface="Helvetica Neue"/>
                <a:cs typeface="Helvetica Neue"/>
                <a:sym typeface="Helvetica Neue"/>
              </a:rPr>
              <a:t>Analysis of Broward County data: </a:t>
            </a:r>
            <a:r>
              <a:rPr kumimoji="0" sz="1350" b="0" i="0" u="sng" strike="noStrike" kern="1200" cap="none" spc="0" normalizeH="0" baseline="0" noProof="0">
                <a:ln>
                  <a:noFill/>
                </a:ln>
                <a:solidFill>
                  <a:srgbClr val="0000FF"/>
                </a:solidFill>
                <a:effectLst/>
                <a:uLnTx/>
                <a:uFill>
                  <a:solidFill>
                    <a:srgbClr val="0000FF"/>
                  </a:solidFill>
                </a:uFill>
                <a:latin typeface="Helvetica Neue"/>
                <a:ea typeface="Helvetica Neue"/>
                <a:cs typeface="Helvetica Neue"/>
                <a:sym typeface="Helvetica Neue"/>
                <a:hlinkClick r:id="rId3"/>
              </a:rPr>
              <a:t>“How We Analyzed the COMPAS Recidivism Algorithm” by Larson et al.</a:t>
            </a:r>
          </a:p>
        </p:txBody>
      </p:sp>
      <p:graphicFrame>
        <p:nvGraphicFramePr>
          <p:cNvPr id="83" name="Google Shape;114;p5"/>
          <p:cNvGraphicFramePr/>
          <p:nvPr/>
        </p:nvGraphicFramePr>
        <p:xfrm>
          <a:off x="419793" y="2614685"/>
          <a:ext cx="11352415" cy="2486040"/>
        </p:xfrm>
        <a:graphic>
          <a:graphicData uri="http://schemas.openxmlformats.org/drawingml/2006/table">
            <a:tbl>
              <a:tblPr/>
              <a:tblGrid>
                <a:gridCol w="3201046">
                  <a:extLst>
                    <a:ext uri="{9D8B030D-6E8A-4147-A177-3AD203B41FA5}">
                      <a16:colId xmlns:a16="http://schemas.microsoft.com/office/drawing/2014/main" val="20000"/>
                    </a:ext>
                  </a:extLst>
                </a:gridCol>
                <a:gridCol w="1879419">
                  <a:extLst>
                    <a:ext uri="{9D8B030D-6E8A-4147-A177-3AD203B41FA5}">
                      <a16:colId xmlns:a16="http://schemas.microsoft.com/office/drawing/2014/main" val="20001"/>
                    </a:ext>
                  </a:extLst>
                </a:gridCol>
                <a:gridCol w="3115738">
                  <a:extLst>
                    <a:ext uri="{9D8B030D-6E8A-4147-A177-3AD203B41FA5}">
                      <a16:colId xmlns:a16="http://schemas.microsoft.com/office/drawing/2014/main" val="20002"/>
                    </a:ext>
                  </a:extLst>
                </a:gridCol>
                <a:gridCol w="3156212">
                  <a:extLst>
                    <a:ext uri="{9D8B030D-6E8A-4147-A177-3AD203B41FA5}">
                      <a16:colId xmlns:a16="http://schemas.microsoft.com/office/drawing/2014/main" val="20003"/>
                    </a:ext>
                  </a:extLst>
                </a:gridCol>
              </a:tblGrid>
              <a:tr h="819800">
                <a:tc>
                  <a:txBody>
                    <a:bodyPr/>
                    <a:lstStyle/>
                    <a:p>
                      <a:pPr>
                        <a:defRPr sz="4600">
                          <a:sym typeface="Arial"/>
                        </a:defRPr>
                      </a:pPr>
                      <a:endParaRPr sz="2300" dirty="0"/>
                    </a:p>
                  </a:txBody>
                  <a:tcPr marL="50800" marR="50800" marT="50800" marB="50800" anchor="ctr" horzOverflow="overflow">
                    <a:solidFill>
                      <a:srgbClr val="A7A7A7"/>
                    </a:solidFill>
                  </a:tcPr>
                </a:tc>
                <a:tc>
                  <a:txBody>
                    <a:bodyPr/>
                    <a:lstStyle/>
                    <a:p>
                      <a:r>
                        <a:rPr sz="2300">
                          <a:solidFill>
                            <a:srgbClr val="FFFFFF"/>
                          </a:solidFill>
                          <a:latin typeface="Helvetica Neue"/>
                          <a:ea typeface="Helvetica Neue"/>
                          <a:cs typeface="Helvetica Neue"/>
                        </a:rPr>
                        <a:t>ALL</a:t>
                      </a:r>
                    </a:p>
                  </a:txBody>
                  <a:tcPr marL="50800" marR="50800" marT="50800" marB="50800" anchor="ctr" horzOverflow="overflow">
                    <a:solidFill>
                      <a:srgbClr val="A7A7A7"/>
                    </a:solidFill>
                  </a:tcPr>
                </a:tc>
                <a:tc>
                  <a:txBody>
                    <a:bodyPr/>
                    <a:lstStyle/>
                    <a:p>
                      <a:pPr>
                        <a:defRPr sz="4600">
                          <a:solidFill>
                            <a:srgbClr val="FFFFFF"/>
                          </a:solidFill>
                          <a:latin typeface="Helvetica Neue"/>
                          <a:ea typeface="Helvetica Neue"/>
                          <a:cs typeface="Helvetica Neue"/>
                        </a:defRPr>
                      </a:pPr>
                      <a:r>
                        <a:rPr sz="2300" b="1"/>
                        <a:t>WHITE</a:t>
                      </a:r>
                      <a:r>
                        <a:rPr sz="2300"/>
                        <a:t> </a:t>
                      </a:r>
                      <a:r>
                        <a:rPr sz="2200"/>
                        <a:t>DEFENDANTS</a:t>
                      </a:r>
                    </a:p>
                  </a:txBody>
                  <a:tcPr marL="50800" marR="50800" marT="50800" marB="50800" anchor="ctr" horzOverflow="overflow">
                    <a:solidFill>
                      <a:srgbClr val="A7A7A7"/>
                    </a:solidFill>
                  </a:tcPr>
                </a:tc>
                <a:tc>
                  <a:txBody>
                    <a:bodyPr/>
                    <a:lstStyle/>
                    <a:p>
                      <a:pPr>
                        <a:defRPr sz="4600">
                          <a:solidFill>
                            <a:srgbClr val="FFFFFF"/>
                          </a:solidFill>
                          <a:latin typeface="Helvetica Neue"/>
                          <a:ea typeface="Helvetica Neue"/>
                          <a:cs typeface="Helvetica Neue"/>
                        </a:defRPr>
                      </a:pPr>
                      <a:r>
                        <a:rPr sz="2300" b="1">
                          <a:solidFill>
                            <a:srgbClr val="000000"/>
                          </a:solidFill>
                        </a:rPr>
                        <a:t>BLACK</a:t>
                      </a:r>
                      <a:r>
                        <a:rPr sz="2300"/>
                        <a:t> </a:t>
                      </a:r>
                      <a:r>
                        <a:rPr sz="2200"/>
                        <a:t>DEFENDANTS</a:t>
                      </a:r>
                    </a:p>
                  </a:txBody>
                  <a:tcPr marL="50800" marR="50800" marT="50800" marB="50800" anchor="ctr" horzOverflow="overflow">
                    <a:solidFill>
                      <a:srgbClr val="A7A7A7"/>
                    </a:solidFill>
                  </a:tcPr>
                </a:tc>
                <a:extLst>
                  <a:ext uri="{0D108BD9-81ED-4DB2-BD59-A6C34878D82A}">
                    <a16:rowId xmlns:a16="http://schemas.microsoft.com/office/drawing/2014/main" val="10000"/>
                  </a:ext>
                </a:extLst>
              </a:tr>
              <a:tr h="848360">
                <a:tc>
                  <a:txBody>
                    <a:bodyPr/>
                    <a:lstStyle/>
                    <a:p>
                      <a:pPr>
                        <a:defRPr sz="4900">
                          <a:solidFill>
                            <a:srgbClr val="222222"/>
                          </a:solidFill>
                          <a:latin typeface="Helvetica Neue"/>
                          <a:ea typeface="Helvetica Neue"/>
                          <a:cs typeface="Helvetica Neue"/>
                        </a:defRPr>
                      </a:pPr>
                      <a:r>
                        <a:rPr sz="2500"/>
                        <a:t>Labeled </a:t>
                      </a:r>
                      <a:r>
                        <a:rPr sz="2500" b="1"/>
                        <a:t>High Risk</a:t>
                      </a:r>
                      <a:r>
                        <a:rPr sz="2500"/>
                        <a:t>, </a:t>
                      </a:r>
                      <a:br>
                        <a:rPr sz="2500"/>
                      </a:br>
                      <a:r>
                        <a:rPr sz="2500"/>
                        <a:t>But </a:t>
                      </a:r>
                      <a:r>
                        <a:rPr sz="2500" b="1"/>
                        <a:t>Didn’t</a:t>
                      </a:r>
                      <a:r>
                        <a:rPr sz="2500"/>
                        <a:t> Re-Offend</a:t>
                      </a:r>
                    </a:p>
                  </a:txBody>
                  <a:tcPr marL="50800" marR="50800" marT="50800" marB="50800" anchor="ctr" horzOverflow="overflow">
                    <a:solidFill>
                      <a:srgbClr val="FFFFFF"/>
                    </a:solidFill>
                  </a:tcPr>
                </a:tc>
                <a:tc>
                  <a:txBody>
                    <a:bodyPr/>
                    <a:lstStyle/>
                    <a:p>
                      <a:r>
                        <a:rPr sz="4400" b="1">
                          <a:solidFill>
                            <a:srgbClr val="222222"/>
                          </a:solidFill>
                          <a:latin typeface="Helvetica Neue"/>
                          <a:ea typeface="Helvetica Neue"/>
                          <a:cs typeface="Helvetica Neue"/>
                        </a:rPr>
                        <a:t>32%</a:t>
                      </a:r>
                    </a:p>
                  </a:txBody>
                  <a:tcPr marL="50800" marR="50800" marT="50800" marB="50800" anchor="ctr" horzOverflow="overflow">
                    <a:solidFill>
                      <a:srgbClr val="FFFFFF"/>
                    </a:solidFill>
                  </a:tcPr>
                </a:tc>
                <a:tc>
                  <a:txBody>
                    <a:bodyPr/>
                    <a:lstStyle/>
                    <a:p>
                      <a:r>
                        <a:rPr sz="4400" b="1" dirty="0">
                          <a:solidFill>
                            <a:srgbClr val="222222"/>
                          </a:solidFill>
                          <a:latin typeface="Helvetica Neue"/>
                          <a:ea typeface="Helvetica Neue"/>
                          <a:cs typeface="Helvetica Neue"/>
                        </a:rPr>
                        <a:t>23%</a:t>
                      </a:r>
                    </a:p>
                  </a:txBody>
                  <a:tcPr marL="50800" marR="50800" marT="50800" marB="50800" anchor="ctr" horzOverflow="overflow">
                    <a:solidFill>
                      <a:srgbClr val="FFFFFF"/>
                    </a:solidFill>
                  </a:tcPr>
                </a:tc>
                <a:tc>
                  <a:txBody>
                    <a:bodyPr/>
                    <a:lstStyle/>
                    <a:p>
                      <a:r>
                        <a:rPr sz="4400" b="1">
                          <a:solidFill>
                            <a:schemeClr val="accent3">
                              <a:satOff val="-7500"/>
                              <a:lumOff val="-10588"/>
                            </a:schemeClr>
                          </a:solidFill>
                          <a:latin typeface="Helvetica Neue"/>
                          <a:ea typeface="Helvetica Neue"/>
                          <a:cs typeface="Helvetica Neue"/>
                        </a:rPr>
                        <a:t>44%</a:t>
                      </a:r>
                    </a:p>
                  </a:txBody>
                  <a:tcPr marL="50800" marR="50800" marT="50800" marB="50800" anchor="ctr" horzOverflow="overflow">
                    <a:solidFill>
                      <a:srgbClr val="FFFFFF"/>
                    </a:solidFill>
                  </a:tcPr>
                </a:tc>
                <a:extLst>
                  <a:ext uri="{0D108BD9-81ED-4DB2-BD59-A6C34878D82A}">
                    <a16:rowId xmlns:a16="http://schemas.microsoft.com/office/drawing/2014/main" val="10001"/>
                  </a:ext>
                </a:extLst>
              </a:tr>
              <a:tr h="802640">
                <a:tc>
                  <a:txBody>
                    <a:bodyPr/>
                    <a:lstStyle/>
                    <a:p>
                      <a:pPr>
                        <a:defRPr sz="4600">
                          <a:solidFill>
                            <a:srgbClr val="222222"/>
                          </a:solidFill>
                          <a:latin typeface="Helvetica Neue"/>
                          <a:ea typeface="Helvetica Neue"/>
                          <a:cs typeface="Helvetica Neue"/>
                        </a:defRPr>
                      </a:pPr>
                      <a:r>
                        <a:rPr sz="2300"/>
                        <a:t>Labeled</a:t>
                      </a:r>
                      <a:r>
                        <a:rPr sz="2300" b="1"/>
                        <a:t> Low Risk,</a:t>
                      </a:r>
                      <a:r>
                        <a:rPr sz="2300"/>
                        <a:t> </a:t>
                      </a:r>
                      <a:br>
                        <a:rPr sz="2300"/>
                      </a:br>
                      <a:r>
                        <a:rPr sz="2300"/>
                        <a:t>Yet </a:t>
                      </a:r>
                      <a:r>
                        <a:rPr sz="2300" b="1"/>
                        <a:t>Did</a:t>
                      </a:r>
                      <a:r>
                        <a:rPr sz="2300"/>
                        <a:t> Re-Offend</a:t>
                      </a:r>
                    </a:p>
                  </a:txBody>
                  <a:tcPr marL="50800" marR="50800" marT="50800" marB="50800" anchor="ctr" horzOverflow="overflow">
                    <a:solidFill>
                      <a:srgbClr val="FFFFFF"/>
                    </a:solidFill>
                  </a:tcPr>
                </a:tc>
                <a:tc>
                  <a:txBody>
                    <a:bodyPr/>
                    <a:lstStyle/>
                    <a:p>
                      <a:r>
                        <a:rPr sz="4400" b="1">
                          <a:solidFill>
                            <a:srgbClr val="222222"/>
                          </a:solidFill>
                          <a:latin typeface="Helvetica Neue"/>
                          <a:ea typeface="Helvetica Neue"/>
                          <a:cs typeface="Helvetica Neue"/>
                        </a:rPr>
                        <a:t>37%</a:t>
                      </a:r>
                    </a:p>
                  </a:txBody>
                  <a:tcPr marL="50800" marR="50800" marT="50800" marB="50800" anchor="ctr" horzOverflow="overflow">
                    <a:solidFill>
                      <a:srgbClr val="FFFFFF"/>
                    </a:solidFill>
                  </a:tcPr>
                </a:tc>
                <a:tc>
                  <a:txBody>
                    <a:bodyPr/>
                    <a:lstStyle/>
                    <a:p>
                      <a:r>
                        <a:rPr sz="4400" b="1" dirty="0">
                          <a:solidFill>
                            <a:schemeClr val="accent5"/>
                          </a:solidFill>
                          <a:latin typeface="Helvetica Neue"/>
                          <a:ea typeface="Helvetica Neue"/>
                          <a:cs typeface="Helvetica Neue"/>
                        </a:rPr>
                        <a:t>47%</a:t>
                      </a:r>
                    </a:p>
                  </a:txBody>
                  <a:tcPr marL="50800" marR="50800" marT="50800" marB="50800" anchor="ctr" horzOverflow="overflow">
                    <a:solidFill>
                      <a:srgbClr val="FFFFFF"/>
                    </a:solidFill>
                  </a:tcPr>
                </a:tc>
                <a:tc>
                  <a:txBody>
                    <a:bodyPr/>
                    <a:lstStyle/>
                    <a:p>
                      <a:r>
                        <a:rPr sz="4400" b="1" dirty="0">
                          <a:solidFill>
                            <a:srgbClr val="222222"/>
                          </a:solidFill>
                          <a:latin typeface="Helvetica Neue"/>
                          <a:ea typeface="Helvetica Neue"/>
                          <a:cs typeface="Helvetica Neue"/>
                        </a:rPr>
                        <a:t>28%</a:t>
                      </a:r>
                    </a:p>
                  </a:txBody>
                  <a:tcPr marL="50800" marR="50800" marT="50800" marB="50800" anchor="ctr" horzOverflow="overflow">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53880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1D4E0-1596-658F-E4D1-20AA9A72EA55}"/>
              </a:ext>
            </a:extLst>
          </p:cNvPr>
          <p:cNvSpPr>
            <a:spLocks noGrp="1"/>
          </p:cNvSpPr>
          <p:nvPr>
            <p:ph type="title"/>
          </p:nvPr>
        </p:nvSpPr>
        <p:spPr/>
        <p:txBody>
          <a:bodyPr/>
          <a:lstStyle/>
          <a:p>
            <a:r>
              <a:rPr lang="en-US" dirty="0"/>
              <a:t>ML (&amp;</a:t>
            </a:r>
            <a:r>
              <a:rPr lang="en-US" dirty="0" err="1"/>
              <a:t>LLMs&amp;etc</a:t>
            </a:r>
            <a:r>
              <a:rPr lang="en-US" dirty="0"/>
              <a:t>) Reinforce, “Launder” Bias</a:t>
            </a:r>
          </a:p>
        </p:txBody>
      </p:sp>
      <p:sp>
        <p:nvSpPr>
          <p:cNvPr id="3" name="Content Placeholder 2">
            <a:extLst>
              <a:ext uri="{FF2B5EF4-FFF2-40B4-BE49-F238E27FC236}">
                <a16:creationId xmlns:a16="http://schemas.microsoft.com/office/drawing/2014/main" id="{CBEA630F-DC34-FB61-842A-681B39E856A0}"/>
              </a:ext>
            </a:extLst>
          </p:cNvPr>
          <p:cNvSpPr>
            <a:spLocks noGrp="1"/>
          </p:cNvSpPr>
          <p:nvPr>
            <p:ph idx="1"/>
          </p:nvPr>
        </p:nvSpPr>
        <p:spPr>
          <a:xfrm>
            <a:off x="838200" y="1500160"/>
            <a:ext cx="4055127" cy="5036564"/>
          </a:xfrm>
        </p:spPr>
        <p:txBody>
          <a:bodyPr/>
          <a:lstStyle/>
          <a:p>
            <a:r>
              <a:rPr lang="en-US" dirty="0"/>
              <a:t>Biases lead to people with white names getting hired more</a:t>
            </a:r>
          </a:p>
          <a:p>
            <a:r>
              <a:rPr lang="en-US" dirty="0"/>
              <a:t>System trained on who got hired in the past</a:t>
            </a:r>
          </a:p>
          <a:p>
            <a:pPr marL="0" indent="0">
              <a:buNone/>
            </a:pPr>
            <a:endParaRPr lang="en-US" dirty="0"/>
          </a:p>
          <a:p>
            <a:pPr marL="0" indent="0">
              <a:buNone/>
            </a:pPr>
            <a:r>
              <a:rPr lang="en-US" dirty="0"/>
              <a:t>Machine learning algorithms can be great at teasing out how we’re actually making decisions (sometimes badly!)</a:t>
            </a:r>
          </a:p>
        </p:txBody>
      </p:sp>
      <p:sp>
        <p:nvSpPr>
          <p:cNvPr id="4" name="Slide Number Placeholder 3">
            <a:extLst>
              <a:ext uri="{FF2B5EF4-FFF2-40B4-BE49-F238E27FC236}">
                <a16:creationId xmlns:a16="http://schemas.microsoft.com/office/drawing/2014/main" id="{E9C9CC97-17CB-81D8-048E-9CE4164F84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FD96AC7-0B73-7108-F268-A6FD171D7CD1}"/>
              </a:ext>
            </a:extLst>
          </p:cNvPr>
          <p:cNvPicPr>
            <a:picLocks noChangeAspect="1"/>
          </p:cNvPicPr>
          <p:nvPr/>
        </p:nvPicPr>
        <p:blipFill>
          <a:blip r:embed="rId2"/>
          <a:stretch>
            <a:fillRect/>
          </a:stretch>
        </p:blipFill>
        <p:spPr>
          <a:xfrm>
            <a:off x="4893327" y="1674415"/>
            <a:ext cx="6460473" cy="4351338"/>
          </a:xfrm>
          <a:prstGeom prst="rect">
            <a:avLst/>
          </a:prstGeom>
        </p:spPr>
      </p:pic>
      <p:sp>
        <p:nvSpPr>
          <p:cNvPr id="7" name="TextBox 6">
            <a:extLst>
              <a:ext uri="{FF2B5EF4-FFF2-40B4-BE49-F238E27FC236}">
                <a16:creationId xmlns:a16="http://schemas.microsoft.com/office/drawing/2014/main" id="{F7FC1E9F-44CB-9E12-3EFF-91748522F59C}"/>
              </a:ext>
            </a:extLst>
          </p:cNvPr>
          <p:cNvSpPr txBox="1"/>
          <p:nvPr/>
        </p:nvSpPr>
        <p:spPr>
          <a:xfrm>
            <a:off x="4893327" y="5907705"/>
            <a:ext cx="7179224" cy="963084"/>
          </a:xfrm>
          <a:prstGeom prst="rect">
            <a:avLst/>
          </a:prstGeom>
          <a:noFill/>
        </p:spPr>
        <p:txBody>
          <a:bodyPr wrap="square">
            <a:spAutoFit/>
          </a:bodyPr>
          <a:lstStyle/>
          <a:p>
            <a:pPr marL="0" marR="0" lvl="0" indent="0" algn="l" defTabSz="914400" rtl="0" eaLnBrk="1" fontAlgn="auto" latinLnBrk="0" hangingPunct="1">
              <a:lnSpc>
                <a:spcPts val="225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Noto Sans" panose="020B0604020202020204" pitchFamily="34" charset="0"/>
                <a:ea typeface="+mn-ea"/>
                <a:cs typeface="+mn-cs"/>
              </a:rPr>
              <a:t>Kyra Wilson &amp; Aylin Caliskan, “Gender, Race, and Intersectional Bias in Resume Screening via Language Model Retrieval”</a:t>
            </a:r>
          </a:p>
          <a:p>
            <a:pPr marL="0" marR="0" lvl="0" indent="0" algn="l" defTabSz="914400" rtl="0" eaLnBrk="1" fontAlgn="auto" latinLnBrk="0" hangingPunct="1">
              <a:lnSpc>
                <a:spcPts val="225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Noto Sans" panose="020B0604020202020204" pitchFamily="34" charset="0"/>
                <a:ea typeface="+mn-ea"/>
                <a:cs typeface="+mn-cs"/>
              </a:rPr>
              <a:t>https://</a:t>
            </a:r>
            <a:r>
              <a:rPr kumimoji="0" lang="en-US" sz="1800" b="0" i="0" u="none" strike="noStrike" kern="1200" cap="none" spc="0" normalizeH="0" baseline="0" noProof="0" dirty="0" err="1">
                <a:ln>
                  <a:noFill/>
                </a:ln>
                <a:solidFill>
                  <a:prstClr val="black"/>
                </a:solidFill>
                <a:effectLst/>
                <a:uLnTx/>
                <a:uFillTx/>
                <a:latin typeface="Noto Sans" panose="020B0604020202020204" pitchFamily="34" charset="0"/>
                <a:ea typeface="+mn-ea"/>
                <a:cs typeface="+mn-cs"/>
              </a:rPr>
              <a:t>ojs.aaai.org</a:t>
            </a:r>
            <a:r>
              <a:rPr kumimoji="0" lang="en-US" sz="1800" b="0" i="0" u="none" strike="noStrike" kern="1200" cap="none" spc="0" normalizeH="0" baseline="0" noProof="0" dirty="0">
                <a:ln>
                  <a:noFill/>
                </a:ln>
                <a:solidFill>
                  <a:prstClr val="black"/>
                </a:solidFill>
                <a:effectLst/>
                <a:uLnTx/>
                <a:uFillTx/>
                <a:latin typeface="Noto Sans" panose="020B0604020202020204" pitchFamily="34" charset="0"/>
                <a:ea typeface="+mn-ea"/>
                <a:cs typeface="+mn-cs"/>
              </a:rPr>
              <a:t>/</a:t>
            </a:r>
            <a:r>
              <a:rPr kumimoji="0" lang="en-US" sz="1800" b="0" i="0" u="none" strike="noStrike" kern="1200" cap="none" spc="0" normalizeH="0" baseline="0" noProof="0" dirty="0" err="1">
                <a:ln>
                  <a:noFill/>
                </a:ln>
                <a:solidFill>
                  <a:prstClr val="black"/>
                </a:solidFill>
                <a:effectLst/>
                <a:uLnTx/>
                <a:uFillTx/>
                <a:latin typeface="Noto Sans" panose="020B0604020202020204" pitchFamily="34" charset="0"/>
                <a:ea typeface="+mn-ea"/>
                <a:cs typeface="+mn-cs"/>
              </a:rPr>
              <a:t>index.php</a:t>
            </a:r>
            <a:r>
              <a:rPr kumimoji="0" lang="en-US" sz="1800" b="0" i="0" u="none" strike="noStrike" kern="1200" cap="none" spc="0" normalizeH="0" baseline="0" noProof="0" dirty="0">
                <a:ln>
                  <a:noFill/>
                </a:ln>
                <a:solidFill>
                  <a:prstClr val="black"/>
                </a:solidFill>
                <a:effectLst/>
                <a:uLnTx/>
                <a:uFillTx/>
                <a:latin typeface="Noto Sans" panose="020B0604020202020204" pitchFamily="34" charset="0"/>
                <a:ea typeface="+mn-ea"/>
                <a:cs typeface="+mn-cs"/>
              </a:rPr>
              <a:t>/AIES/article/view/31748</a:t>
            </a:r>
          </a:p>
        </p:txBody>
      </p:sp>
    </p:spTree>
    <p:extLst>
      <p:ext uri="{BB962C8B-B14F-4D97-AF65-F5344CB8AC3E}">
        <p14:creationId xmlns:p14="http://schemas.microsoft.com/office/powerpoint/2010/main" val="2126067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43B71-56D6-2707-409B-0FB496FCB0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6C30902-1C5E-0DD3-3801-DC7564E0C138}"/>
              </a:ext>
            </a:extLst>
          </p:cNvPr>
          <p:cNvSpPr>
            <a:spLocks noGrp="1"/>
          </p:cNvSpPr>
          <p:nvPr>
            <p:ph type="title"/>
          </p:nvPr>
        </p:nvSpPr>
        <p:spPr/>
        <p:txBody>
          <a:bodyPr/>
          <a:lstStyle/>
          <a:p>
            <a:r>
              <a:rPr lang="en-US" dirty="0"/>
              <a:t>Code is Not Morally Neutral</a:t>
            </a:r>
          </a:p>
        </p:txBody>
      </p:sp>
      <p:sp>
        <p:nvSpPr>
          <p:cNvPr id="6" name="Content Placeholder 5">
            <a:extLst>
              <a:ext uri="{FF2B5EF4-FFF2-40B4-BE49-F238E27FC236}">
                <a16:creationId xmlns:a16="http://schemas.microsoft.com/office/drawing/2014/main" id="{0A915369-4979-F819-D999-22F87D3589BF}"/>
              </a:ext>
            </a:extLst>
          </p:cNvPr>
          <p:cNvSpPr>
            <a:spLocks noGrp="1"/>
          </p:cNvSpPr>
          <p:nvPr>
            <p:ph idx="1"/>
          </p:nvPr>
        </p:nvSpPr>
        <p:spPr/>
        <p:txBody>
          <a:bodyPr/>
          <a:lstStyle/>
          <a:p>
            <a:pPr marL="0" indent="0">
              <a:buNone/>
            </a:pPr>
            <a:endParaRPr lang="en-US" dirty="0"/>
          </a:p>
          <a:p>
            <a:pPr marL="0" indent="0">
              <a:buNone/>
            </a:pPr>
            <a:r>
              <a:rPr lang="en-US" dirty="0"/>
              <a:t>“Here we illustrate the point that algorithms themselves can be the source of bias with the example of collaborative filtering algorithms for recommendation and search.”</a:t>
            </a:r>
          </a:p>
          <a:p>
            <a:pPr marL="0" indent="0">
              <a:buNone/>
            </a:pPr>
            <a:r>
              <a:rPr lang="en-US" i="1" dirty="0"/>
              <a:t>Bias in collaborative filtering</a:t>
            </a:r>
            <a:r>
              <a:rPr lang="en-US" dirty="0"/>
              <a:t>, Catherine Stinson, AI and Ethics Volume 2, 2022</a:t>
            </a:r>
            <a:endParaRPr lang="en-US" i="1" dirty="0"/>
          </a:p>
          <a:p>
            <a:endParaRPr lang="en-US" dirty="0"/>
          </a:p>
        </p:txBody>
      </p:sp>
      <p:sp>
        <p:nvSpPr>
          <p:cNvPr id="2" name="Slide Number Placeholder 1">
            <a:extLst>
              <a:ext uri="{FF2B5EF4-FFF2-40B4-BE49-F238E27FC236}">
                <a16:creationId xmlns:a16="http://schemas.microsoft.com/office/drawing/2014/main" id="{72CA1C29-6599-823E-4351-B1E6082412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AC8C1B15-AA9D-1E4D-097F-586074ED6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6007" y="1741269"/>
            <a:ext cx="1466193" cy="19345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B1AF1E-F6A1-CCA3-64D3-E98EE33157D8}"/>
              </a:ext>
            </a:extLst>
          </p:cNvPr>
          <p:cNvSpPr txBox="1"/>
          <p:nvPr/>
        </p:nvSpPr>
        <p:spPr>
          <a:xfrm>
            <a:off x="838200" y="4655347"/>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link.springer.com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/article/10.1007/s43681-022-00136-w</a:t>
            </a:r>
          </a:p>
        </p:txBody>
      </p:sp>
    </p:spTree>
    <p:extLst>
      <p:ext uri="{BB962C8B-B14F-4D97-AF65-F5344CB8AC3E}">
        <p14:creationId xmlns:p14="http://schemas.microsoft.com/office/powerpoint/2010/main" val="1155084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70B57B-03CD-20DB-B626-6568DA184EBB}"/>
              </a:ext>
            </a:extLst>
          </p:cNvPr>
          <p:cNvSpPr>
            <a:spLocks noGrp="1"/>
          </p:cNvSpPr>
          <p:nvPr>
            <p:ph type="title"/>
          </p:nvPr>
        </p:nvSpPr>
        <p:spPr>
          <a:xfrm>
            <a:off x="838200" y="18255"/>
            <a:ext cx="10515600" cy="1325563"/>
          </a:xfrm>
        </p:spPr>
        <p:txBody>
          <a:bodyPr/>
          <a:lstStyle/>
          <a:p>
            <a:r>
              <a:rPr lang="en-US" dirty="0"/>
              <a:t>Stable Matching and the NRMP</a:t>
            </a:r>
          </a:p>
        </p:txBody>
      </p:sp>
      <p:sp>
        <p:nvSpPr>
          <p:cNvPr id="14" name="Content Placeholder 13">
            <a:extLst>
              <a:ext uri="{FF2B5EF4-FFF2-40B4-BE49-F238E27FC236}">
                <a16:creationId xmlns:a16="http://schemas.microsoft.com/office/drawing/2014/main" id="{71B7F056-22CD-7D9F-523F-B9CDE8185271}"/>
              </a:ext>
            </a:extLst>
          </p:cNvPr>
          <p:cNvSpPr>
            <a:spLocks noGrp="1"/>
          </p:cNvSpPr>
          <p:nvPr>
            <p:ph idx="1"/>
          </p:nvPr>
        </p:nvSpPr>
        <p:spPr/>
        <p:txBody>
          <a:bodyPr/>
          <a:lstStyle/>
          <a:p>
            <a:pPr marL="0" indent="0">
              <a:buNone/>
            </a:pPr>
            <a:r>
              <a:rPr lang="en-US" dirty="0"/>
              <a:t>“When residencies were first introduced, around 1900, hospitals began competing with one another to secure the best residents as early as possible. By the 1940s, positions were being offered in the third-year of medical school. Students were making career decisions without adequate exposure to their options, and hospitals were making hiring decisions with little data.”</a:t>
            </a:r>
          </a:p>
        </p:txBody>
      </p:sp>
      <p:sp>
        <p:nvSpPr>
          <p:cNvPr id="2" name="Slide Number Placeholder 1">
            <a:extLst>
              <a:ext uri="{FF2B5EF4-FFF2-40B4-BE49-F238E27FC236}">
                <a16:creationId xmlns:a16="http://schemas.microsoft.com/office/drawing/2014/main" id="{4046CD02-FCF1-6039-D261-362EC904A76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A7F34AB-9A7C-4164-3B8B-E47F3ECC2CC3}"/>
              </a:ext>
            </a:extLst>
          </p:cNvPr>
          <p:cNvSpPr txBox="1"/>
          <p:nvPr/>
        </p:nvSpPr>
        <p:spPr>
          <a:xfrm>
            <a:off x="835572" y="4719144"/>
            <a:ext cx="51271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pmc.ncbi.nlm.nih.gov</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/articles/PMC3399603/</a:t>
            </a:r>
          </a:p>
        </p:txBody>
      </p:sp>
    </p:spTree>
    <p:extLst>
      <p:ext uri="{BB962C8B-B14F-4D97-AF65-F5344CB8AC3E}">
        <p14:creationId xmlns:p14="http://schemas.microsoft.com/office/powerpoint/2010/main" val="69180284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sz="24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c7c4ec06-6060-48ba-a8ce-c8a9c536e115}" enabled="1" method="Privilege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0</TotalTime>
  <Words>2490</Words>
  <Application>Microsoft Macintosh PowerPoint</Application>
  <PresentationFormat>Widescreen</PresentationFormat>
  <Paragraphs>204</Paragraphs>
  <Slides>26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Aptos</vt:lpstr>
      <vt:lpstr>Arial</vt:lpstr>
      <vt:lpstr>Calibri</vt:lpstr>
      <vt:lpstr>Georgia</vt:lpstr>
      <vt:lpstr>Helvetica Neue</vt:lpstr>
      <vt:lpstr>Noto Sans</vt:lpstr>
      <vt:lpstr>Verdana</vt:lpstr>
      <vt:lpstr>1_Office Theme</vt:lpstr>
      <vt:lpstr>CS 4530: Fundamentals of Software Engineering Module 6, Lesson 2 Ethics, Trust &amp; Safety</vt:lpstr>
      <vt:lpstr>Code is Not Morally Neutral</vt:lpstr>
      <vt:lpstr>Badly-engineered software can kill people</vt:lpstr>
      <vt:lpstr>Criming Corporates Need Software Engineers</vt:lpstr>
      <vt:lpstr>Criming Corporates Need Software Engineers</vt:lpstr>
      <vt:lpstr>ML (&amp;LLMs&amp;etc) Reinforce, “Launder” Bias</vt:lpstr>
      <vt:lpstr>ML (&amp;LLMs&amp;etc) Reinforce, “Launder” Bias</vt:lpstr>
      <vt:lpstr>Code is Not Morally Neutral</vt:lpstr>
      <vt:lpstr>Stable Matching and the NRMP</vt:lpstr>
      <vt:lpstr>Stable Matching and the NRMP</vt:lpstr>
      <vt:lpstr>Stable Matching and the NRMP</vt:lpstr>
      <vt:lpstr>Stable Matching and the NRMP</vt:lpstr>
      <vt:lpstr>Code is Not Morally Neutral</vt:lpstr>
      <vt:lpstr> Even Database Schema are Not Morally Neutral!</vt:lpstr>
      <vt:lpstr>Code is Not Morally Neutral</vt:lpstr>
      <vt:lpstr>Code is Not Morally Neutral</vt:lpstr>
      <vt:lpstr>The Purpose of Code is What it Does</vt:lpstr>
      <vt:lpstr>User Stories: Definitely Not Morally Neutral!</vt:lpstr>
      <vt:lpstr>Challenges of Social Media</vt:lpstr>
      <vt:lpstr>“Trust and Safety”</vt:lpstr>
      <vt:lpstr>There are SE-level mitigations for some of these risks</vt:lpstr>
      <vt:lpstr>What values might our software promote or diminish?</vt:lpstr>
      <vt:lpstr>Identifying and Filtering Stakeholders</vt:lpstr>
      <vt:lpstr>ACM Software Engineering Code of Ethics </vt:lpstr>
      <vt:lpstr>Does this code change developer behavior?</vt:lpstr>
      <vt:lpstr>Where does this leave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Simmons, Rob</dc:creator>
  <cp:lastModifiedBy>Simmons, Rob</cp:lastModifiedBy>
  <cp:revision>2</cp:revision>
  <dcterms:created xsi:type="dcterms:W3CDTF">2025-06-09T14:48:08Z</dcterms:created>
  <dcterms:modified xsi:type="dcterms:W3CDTF">2025-06-09T14:49:06Z</dcterms:modified>
</cp:coreProperties>
</file>